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22" r:id="rId9"/>
    <p:sldId id="323" r:id="rId10"/>
    <p:sldId id="263" r:id="rId11"/>
    <p:sldId id="264" r:id="rId12"/>
    <p:sldId id="265" r:id="rId13"/>
    <p:sldId id="266" r:id="rId14"/>
    <p:sldId id="267" r:id="rId15"/>
    <p:sldId id="268" r:id="rId16"/>
    <p:sldId id="324" r:id="rId17"/>
    <p:sldId id="325" r:id="rId18"/>
    <p:sldId id="391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5" r:id="rId39"/>
    <p:sldId id="346" r:id="rId40"/>
    <p:sldId id="347" r:id="rId41"/>
    <p:sldId id="348" r:id="rId42"/>
    <p:sldId id="349" r:id="rId43"/>
    <p:sldId id="350" r:id="rId44"/>
    <p:sldId id="351" r:id="rId45"/>
    <p:sldId id="352" r:id="rId46"/>
    <p:sldId id="353" r:id="rId47"/>
    <p:sldId id="354" r:id="rId48"/>
    <p:sldId id="355" r:id="rId49"/>
    <p:sldId id="392" r:id="rId50"/>
    <p:sldId id="356" r:id="rId51"/>
    <p:sldId id="357" r:id="rId52"/>
    <p:sldId id="358" r:id="rId53"/>
    <p:sldId id="359" r:id="rId54"/>
    <p:sldId id="360" r:id="rId55"/>
    <p:sldId id="361" r:id="rId56"/>
    <p:sldId id="362" r:id="rId57"/>
    <p:sldId id="363" r:id="rId58"/>
    <p:sldId id="364" r:id="rId59"/>
    <p:sldId id="365" r:id="rId60"/>
    <p:sldId id="366" r:id="rId61"/>
    <p:sldId id="367" r:id="rId62"/>
    <p:sldId id="368" r:id="rId63"/>
    <p:sldId id="369" r:id="rId64"/>
    <p:sldId id="370" r:id="rId65"/>
    <p:sldId id="374" r:id="rId66"/>
    <p:sldId id="371" r:id="rId67"/>
    <p:sldId id="372" r:id="rId68"/>
    <p:sldId id="373" r:id="rId69"/>
    <p:sldId id="375" r:id="rId70"/>
    <p:sldId id="376" r:id="rId71"/>
    <p:sldId id="377" r:id="rId72"/>
    <p:sldId id="378" r:id="rId73"/>
    <p:sldId id="379" r:id="rId74"/>
    <p:sldId id="380" r:id="rId75"/>
    <p:sldId id="381" r:id="rId76"/>
    <p:sldId id="382" r:id="rId77"/>
    <p:sldId id="383" r:id="rId78"/>
    <p:sldId id="384" r:id="rId79"/>
    <p:sldId id="385" r:id="rId80"/>
    <p:sldId id="386" r:id="rId81"/>
    <p:sldId id="387" r:id="rId82"/>
    <p:sldId id="388" r:id="rId83"/>
    <p:sldId id="389" r:id="rId84"/>
    <p:sldId id="390" r:id="rId8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423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732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8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22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18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621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00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35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565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43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12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D6055-6CD4-4AC1-B729-CD45E5947BD5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645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gif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6.jpeg"/><Relationship Id="rId5" Type="http://schemas.openxmlformats.org/officeDocument/2006/relationships/hyperlink" Target="http://www.google.nl/imgres?q=kind+in+bad&amp;start=68&amp;hl=nl&amp;biw=1920&amp;bih=793&amp;tbm=isch&amp;tbnid=XxTJuEMFDjjakM:&amp;imgrefurl=http://nl.123rf.com/photo_5945335_kind-in-bad-kuip.html&amp;docid=69F82ylb-vpFqM&amp;itg=1&amp;imgurl=http://us.123rf.com/400wm/400/400/pacoayala/pacoayala0911/pacoayala091100881/5945335-kind-in-bad-kuip.jpg&amp;w=400&amp;h=266&amp;ei=-bpLUL_YL-yY0QX_94DQBQ&amp;zoom=1&amp;iact=hc&amp;vpx=281&amp;vpy=491&amp;dur=2097&amp;hovh=183&amp;hovw=275&amp;tx=141&amp;ty=145&amp;sig=104438204577482536398&amp;page=2&amp;tbnh=114&amp;tbnw=149&amp;ndsp=71&amp;ved=1t:429,r:48,s:68,i:155" TargetMode="Externa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jpe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3.jpeg"/><Relationship Id="rId5" Type="http://schemas.openxmlformats.org/officeDocument/2006/relationships/hyperlink" Target="http://www.google.nl/imgres?q=veertje&amp;hl=en&amp;biw=1920&amp;bih=763&amp;tbm=isch&amp;tbnid=iTiwz3tV3lid-M:&amp;imgrefurl=http://odeweblog.blogspot.com/2010/05/veertje-voor-deze-pinksterdag-heb-ik.html&amp;docid=rbuV47U_0FFcNM&amp;imgurl=http://2.bp.blogspot.com/_roSHRnUM7eM/S_kMHjNgm2I/AAAAAAAAAVs/4WBdZeNDCpU/s1600/veertje2111_5dwb.jpg&amp;w=350&amp;h=347&amp;ei=n-hOUPrBD8iY0QW984GwCA&amp;zoom=1&amp;iact=hc&amp;vpx=178&amp;vpy=192&amp;dur=149&amp;hovh=224&amp;hovw=225&amp;tx=125&amp;ty=114&amp;sig=104438204577482536398&amp;page=1&amp;tbnh=136&amp;tbnw=145&amp;start=0&amp;ndsp=40&amp;ved=1t:429,r:0,s:0,i:73" TargetMode="Externa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5.gif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6.gif"/><Relationship Id="rId4" Type="http://schemas.openxmlformats.org/officeDocument/2006/relationships/image" Target="../media/image1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1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7.mp4"/><Relationship Id="rId1" Type="http://schemas.microsoft.com/office/2007/relationships/media" Target="../media/media37.mp4"/><Relationship Id="rId5" Type="http://schemas.openxmlformats.org/officeDocument/2006/relationships/image" Target="../media/image22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9.gif"/><Relationship Id="rId4" Type="http://schemas.openxmlformats.org/officeDocument/2006/relationships/image" Target="../media/image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62.png"/><Relationship Id="rId4" Type="http://schemas.openxmlformats.org/officeDocument/2006/relationships/image" Target="../media/image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1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59.gif"/><Relationship Id="rId4" Type="http://schemas.openxmlformats.org/officeDocument/2006/relationships/image" Target="../media/image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1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68.jpeg"/><Relationship Id="rId5" Type="http://schemas.openxmlformats.org/officeDocument/2006/relationships/hyperlink" Target="http://www.google.nl/imgres?q=achterop+de+fiets&amp;hl=nl&amp;gbv=2&amp;biw=1920&amp;bih=817&amp;tbm=isch&amp;tbnid=uA4cEWB1NnzzFM:&amp;imgrefurl=http://www.refdag.nl/zelfvertrouwen_motor_voor_ontwikkeling_kind_1_363611&amp;docid=LgFKV95FaPPT4M&amp;imgurl=http://www.refdag.nl/polopoly_fs/onzekere_kinderen_zitten_liever_bij_papa_of_mama_achterop_dan_dat_ze_zelf_leren_fietsen_dan_kunnen_ze_namelijk_omvallen_1_63859!image/2327600941.jpg&amp;w=698&amp;h=465&amp;ei=IdbNT-z3Ksiy0QXt64WQDA&amp;zoom=1&amp;iact=hc&amp;vpx=140&amp;vpy=266&amp;dur=254&amp;hovh=183&amp;hovw=275&amp;tx=127&amp;ty=94&amp;sig=101633186458560759114&amp;page=1&amp;tbnh=89&amp;tbnw=119&amp;start=0&amp;ndsp=61&amp;ved=1t:429,r:14,s:0,i:100" TargetMode="External"/><Relationship Id="rId4" Type="http://schemas.openxmlformats.org/officeDocument/2006/relationships/image" Target="../media/image1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3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1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3.png"/><Relationship Id="rId4" Type="http://schemas.openxmlformats.org/officeDocument/2006/relationships/image" Target="../media/image1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1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1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11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image" Target="../media/image9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15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1.jpeg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hyperlink" Target="http://www.google.nl/imgres?q=rechtsaf&amp;hl=en&amp;biw=1920&amp;bih=763&amp;tbm=isch&amp;tbnid=1UmCKsvrmBMFmM:&amp;imgrefurl=http://www.mijnklas.net/afmaaktaak/parser.php?taaknaam=39491&amp;username=a1&amp;docid=HwGseZ_8kDu9vM&amp;imgurl=http://www.mijnklas.net/editor/editfiles/image/Verkeersborden/d5-1.gif&amp;w=250&amp;h=256&amp;ei=ivpOUI7LHIel0AXX5IC4Ag&amp;zoom=1&amp;iact=hc&amp;dur=458&amp;sig=104438204577482536398&amp;page=1&amp;tbnh=129&amp;tbnw=126&amp;start=0&amp;ndsp=42&amp;ved=1t:429,r:2,s:0,i:79&amp;tx=89&amp;ty=96&amp;vpx=461&amp;vpy=134&amp;hovh=204&amp;hovw=200" TargetMode="External"/><Relationship Id="rId5" Type="http://schemas.openxmlformats.org/officeDocument/2006/relationships/image" Target="../media/image80.jpeg"/><Relationship Id="rId4" Type="http://schemas.openxmlformats.org/officeDocument/2006/relationships/image" Target="../media/image1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82.gif"/><Relationship Id="rId4" Type="http://schemas.openxmlformats.org/officeDocument/2006/relationships/image" Target="../media/image1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 </a:t>
            </a:r>
            <a:br>
              <a:rPr lang="nl-NL" b="1" dirty="0">
                <a:latin typeface="Century Gothic" panose="020B0502020202020204" pitchFamily="34" charset="0"/>
              </a:rPr>
            </a:br>
            <a:r>
              <a:rPr lang="nl-NL" b="1" dirty="0">
                <a:latin typeface="Century Gothic" panose="020B0502020202020204" pitchFamily="34" charset="0"/>
              </a:rPr>
              <a:t>C2 M5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237626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4030331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(tanden)poetsen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1293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562" y="1700808"/>
            <a:ext cx="460851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658EA3-BDF3-4D39-A75C-712667FFAB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2106" y="55315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7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eten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tandartspraktijk-rene.nl/wp-content/themes/lifestyle_30/images/gezond-eten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506" y="1772815"/>
            <a:ext cx="561662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7906DA-1AFB-4DE8-A8B6-41609138B4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8670" y="56335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1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naar bed gaan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peuterkleuter.jongegezinnen.nl/upload_mm/3/6/1/13113_fullimage_bedplassenbw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530" y="1772816"/>
            <a:ext cx="5184576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393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schoon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t1.gstatic.com/images?q=tbn:ANd9GcR5c_6-TuJ6ujge4eM2aX_Ixx4KZ2Ci4uUPPz0acHAfZjrmDLup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904656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B0639E-2BB0-4C45-9009-4067F8014A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2578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snel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snel-t1221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18309"/>
            <a:ext cx="5184575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8E178E-E747-4EBE-942B-6EABB5391B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3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vanavond</a:t>
            </a:r>
            <a:endParaRPr lang="nl-NL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1" y="1600200"/>
            <a:ext cx="72339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92888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fbeelding 11" descr="20060813avond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17241"/>
            <a:ext cx="460851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A059E9-5F8D-4F5B-8CD5-BC1703966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9243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6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vannacht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1" y="1600200"/>
            <a:ext cx="72339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92888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Leersum%20Huis%20bij%20avon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2565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4A3EFF-7DEB-4FF9-9233-92191AC001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2649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0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 </a:t>
            </a:r>
            <a:br>
              <a:rPr lang="nl-NL" dirty="0"/>
            </a:br>
            <a:r>
              <a:rPr lang="nl-NL" dirty="0"/>
              <a:t>naar bed gaan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744965" y="1484784"/>
            <a:ext cx="7715467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peuterkleuter.jongegezinnen.nl/upload_mm/3/6/1/13113_fullimage_bedplassenbw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4864"/>
            <a:ext cx="518084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819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2M5D1 Liever televisi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199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5\portret cursu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5792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fles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cf640_17_rtv_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6652"/>
            <a:ext cx="3744416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A28FC7-74CD-4390-BD5F-252DEA852A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63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4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5\C2 M5 D1 liever televisie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4911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5\C2 M5 D1 liever televisie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808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5\C2 M5 D1 liever televisie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3581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2 origineel\cd2\module 5\C2 M5 D1 liever televisie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8919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nl-NL" sz="4900" b="1" dirty="0">
                <a:latin typeface="Century Gothic" panose="020B0502020202020204" pitchFamily="34" charset="0"/>
              </a:rPr>
              <a:t/>
            </a:r>
            <a:br>
              <a:rPr lang="nl-NL" sz="4900" b="1" dirty="0">
                <a:latin typeface="Century Gothic" panose="020B0502020202020204" pitchFamily="34" charset="0"/>
              </a:rPr>
            </a:br>
            <a:r>
              <a:rPr lang="nl-NL" sz="4900" b="1" dirty="0">
                <a:latin typeface="Century Gothic" panose="020B0502020202020204" pitchFamily="34" charset="0"/>
              </a:rPr>
              <a:t>de woordkaarten van </a:t>
            </a:r>
            <a:r>
              <a:rPr lang="nl-NL" b="1" dirty="0">
                <a:latin typeface="Century Gothic" panose="020B0502020202020204" pitchFamily="34" charset="0"/>
              </a:rPr>
              <a:t/>
            </a:r>
            <a:br>
              <a:rPr lang="nl-NL" b="1" dirty="0">
                <a:latin typeface="Century Gothic" panose="020B0502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1083758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auto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boeding.maakjestart.nl/images/auto.jpg&amp;sa=X&amp;ei=rsDNT7WdJanN0QXSpKXGAQ&amp;ved=0CAwQ8wc&amp;usg=AFQjCNHoz6HihOyndaUx7qKJUfJe10uwl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5624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44337C-1103-4208-B4E2-3DE09DAF30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9957" y="545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4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lucifer(s)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google.nl/url?source=imglanding&amp;ct=img&amp;q=http://www.brandweerasse.be/cms/images/stories/beeldmateriaal/preventie/lucifers.jpg&amp;sa=X&amp;ei=UcHNT_igJsWp0QWZi9jtAQ&amp;ved=0CAsQ8wc&amp;usg=AFQjCNH5aMStZxTVUopyHZibtP2eFOJ_U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39620"/>
            <a:ext cx="43204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8C8283-25C7-45FE-9256-8EA5F9FF4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trein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tammotamminga.nl/blog/wp-content/uploads/2010/12/ns_trein1.jpg&amp;sa=X&amp;ei=t8HNT42iIMnA0QW188TMAQ&amp;ved=0CAsQ8wc&amp;usg=AFQjCNH9mXKst0uFEAb1jZQyC5XM8IfF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60062"/>
            <a:ext cx="51845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2850C2-BF82-4F6D-A800-2A9C096D1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6589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4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(het) hout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ecogroen.com/wp-content/uploads/2010/11/hout.jpg&amp;sa=X&amp;ei=DMLNT-nULsPQ0QWZrLzOAQ&amp;ved=0CAsQ8wc&amp;usg=AFQjCNGD0syYlDMgPe3mh6KDCAOyVomu8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0486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4F793E-B4CE-42CF-ABF1-45E30ACF13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941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2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(het) plastic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3.bp.blogspot.com/-Ebf5Mn6E0k0/Taym8TN2VNI/AAAAAAAAAYY/6guZC26xdyU/s1600/plastic.jpg&amp;sa=X&amp;ei=bMLNT-75N8q90QWXiLnvCw&amp;ved=0CAwQ8wc&amp;usg=AFQjCNHDRKx47vnCcD_nvZSNBYXCm4Zcx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5624"/>
            <a:ext cx="525658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1591C8-56F4-4B7D-82C3-736A3B9A0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955" y="54500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93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klok</a:t>
            </a:r>
            <a:endParaRPr lang="nl-NL" dirty="0"/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klo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17646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03F84E-4477-4610-93B2-7F8B809491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licht/zwaar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t0.gstatic.com/images?q=tbn:ANd9GcT-eVQHw0fruNZZgVNhVvffU-O1hwAlS5FtFH1Q7IW7wfgMCW3sn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70337"/>
            <a:ext cx="3168352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www.free-photos.biz/images/nature/matter/2kg_gewicht_freigeschnitten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38080"/>
            <a:ext cx="2160240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797BB7-799E-455E-9DC5-137CB342E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1933" y="55384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7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meeste/minste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www.google.nl/url?source=imglanding&amp;ct=img&amp;q=http://www.paulspeelgoed.nl/afbeeldingen/borden.gif&amp;sa=X&amp;ei=HsPNT-iYBam-0QWpvIWODA&amp;ved=0CAsQ8wc&amp;usg=AFQjCNFp0YTHkr6nOY_zH1-K1GSo4ITwM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7"/>
            <a:ext cx="345638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 descr="http://www.google.nl/url?source=imglanding&amp;ct=img&amp;q=http://www.paulspeelgoed.nl/afbeeldingen/borden.gif&amp;sa=X&amp;ei=HsPNT-iYBam-0QWpvIWODA&amp;ved=0CAsQ8wc&amp;usg=AFQjCNFp0YTHkr6nOY_zH1-K1GSo4ITwMA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70" r="25000" b="77974"/>
          <a:stretch/>
        </p:blipFill>
        <p:spPr bwMode="auto">
          <a:xfrm>
            <a:off x="6732240" y="4365105"/>
            <a:ext cx="1368152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Afbeelding 9" descr="http://www.google.nl/url?source=imglanding&amp;ct=img&amp;q=http://www.paulspeelgoed.nl/afbeeldingen/borden.gif&amp;sa=X&amp;ei=HsPNT-iYBam-0QWpvIWODA&amp;ved=0CAsQ8wc&amp;usg=AFQjCNFp0YTHkr6nOY_zH1-K1GSo4ITwMA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2" r="73989" b="78519"/>
          <a:stretch/>
        </p:blipFill>
        <p:spPr bwMode="auto">
          <a:xfrm>
            <a:off x="4932040" y="1752570"/>
            <a:ext cx="1440160" cy="1460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A7322E-0197-4D68-A164-E23F303F63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1934" y="55067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7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nl-NL" b="1" dirty="0">
                <a:latin typeface="Century Gothic" panose="020B0502020202020204" pitchFamily="34" charset="0"/>
              </a:rPr>
              <a:t/>
            </a:r>
            <a:br>
              <a:rPr lang="nl-NL" b="1" dirty="0">
                <a:latin typeface="Century Gothic" panose="020B0502020202020204" pitchFamily="34" charset="0"/>
              </a:rPr>
            </a:br>
            <a:r>
              <a:rPr lang="nl-NL" sz="4900" b="1" dirty="0">
                <a:latin typeface="Century Gothic" panose="020B0502020202020204" pitchFamily="34" charset="0"/>
              </a:rPr>
              <a:t>de woordkaarten van </a:t>
            </a:r>
            <a:br>
              <a:rPr lang="nl-NL" sz="4900" b="1" dirty="0">
                <a:latin typeface="Century Gothic" panose="020B0502020202020204" pitchFamily="34" charset="0"/>
              </a:rPr>
            </a:br>
            <a:endParaRPr lang="nl-NL" sz="49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2402581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badmeester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zwembadendrenthe.nl/main/Aquarena/img/jsf-kids-met-badmeeste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472607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1D6CFF-D6B5-4AA7-B3E1-0DF3E5171C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376" y="57055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2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badjuffrouw</a:t>
            </a:r>
            <a:endParaRPr lang="nl-NL" dirty="0"/>
          </a:p>
        </p:txBody>
      </p:sp>
      <p:pic>
        <p:nvPicPr>
          <p:cNvPr id="7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6710648_671063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44825"/>
            <a:ext cx="324036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53C6DF-ADE6-450C-845C-05A8C59CCC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41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badpak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bfw016x0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31683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863DED-0C4A-4B90-AAF9-48C7661446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kleedhokje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deboetzelaer.nl/Foto/kleedhokje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80519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B6F963-DFA7-45A7-94C5-39B004D76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45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zwembad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zwemba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54461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22E142-F15B-49EF-A178-B2C156E7C1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5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0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zwemband(</a:t>
            </a:r>
            <a:r>
              <a:rPr lang="nl-NL" b="1" dirty="0" err="1">
                <a:latin typeface="Century Gothic" panose="020B0502020202020204" pitchFamily="34" charset="0"/>
              </a:rPr>
              <a:t>jes</a:t>
            </a:r>
            <a:r>
              <a:rPr lang="nl-NL" b="1" dirty="0">
                <a:latin typeface="Century Gothic" panose="020B0502020202020204" pitchFamily="34" charset="0"/>
              </a:rPr>
              <a:t>)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Zwembandje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1772817"/>
            <a:ext cx="46805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34CFE2-AC0C-4BB6-A7C9-414534E302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89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1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zwembroek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spiderman%20lange%20zwembroek%20det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6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F1D163-A88B-4664-9461-7E7D2D232F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0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koelkast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eko%20koelkas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39620"/>
            <a:ext cx="410445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11A6FD-4A87-4490-A42F-84A8B7CF35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04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6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zwemles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bungalows-in-drenthe.nl/assets/files/systemphotos/73hGaYVDpNyeYbUCgAd5RSUoVVJ6KzLJ.jpg&amp;sa=X&amp;ei=uMPNT6zBJa2W0QXm0dmYDA&amp;ved=0CAsQ8wc4Pg&amp;usg=AFQjCNHG0zIOLdOoOdNLObq_d4czaYKGz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43F88A-60CD-4298-90BA-7469316E15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61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4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drijven</a:t>
            </a:r>
            <a:endParaRPr lang="nl-NL" dirty="0"/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100_013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53650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2F02A66-4DE6-43EE-8B8A-B1C3382B55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6872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2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glijden</a:t>
            </a:r>
            <a:endParaRPr lang="nl-NL" dirty="0"/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zwembad-berckt-baarl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602" y="1687876"/>
            <a:ext cx="3888432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80A10E-FF0E-43BF-A50A-F806187C48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703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3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zinken</a:t>
            </a:r>
            <a:endParaRPr lang="nl-NL" dirty="0"/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www.google.nl/url?source=imglanding&amp;ct=img&amp;q=http://4.bp.blogspot.com/_WuSfzKPh3_E/TSnwhpvNfGI/AAAAAAAAIdw/NZNwHtd8d7c/s1600/Zinkkunst.jpg&amp;sa=X&amp;ei=asTNT9mzGoiL0AXJht3oCw&amp;ved=0CAsQ8wc&amp;usg=AFQjCNE9tH3Rrc4cY6J3ilHHDLo1EDsvf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50" y="1772816"/>
            <a:ext cx="482453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8E613E-D0FB-49C4-93D0-A4FD0D9201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8536" y="55161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zwemmen</a:t>
            </a:r>
            <a:endParaRPr lang="nl-NL" dirty="0"/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zwemm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514" y="1772815"/>
            <a:ext cx="5472607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9E1AEB-F10E-4F45-B721-37739D6A1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7055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3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bang</a:t>
            </a:r>
            <a:endParaRPr lang="nl-NL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 descr="http://wibnet.nl/files/bonnier-ill/imagecache/630x420/pictures/fobi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611F2F-DE21-4E8E-8DFA-885AE65AF5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1586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4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raar</a:t>
            </a:r>
            <a:endParaRPr lang="nl-NL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raar_ding_dam_wolfgangjost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D1205E-0300-4B15-A646-75C2EB99CD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3841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2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jammer</a:t>
            </a:r>
            <a:endParaRPr lang="nl-NL" dirty="0"/>
          </a:p>
        </p:txBody>
      </p:sp>
      <p:pic>
        <p:nvPicPr>
          <p:cNvPr id="7" name="Tijdelijke aanduiding voor inhoud 6" descr="http://1.bp.blogspot.com/-3aD4-CryqOA/Tx6BVGS-8qI/AAAAAAAAA4M/UTxANtbCj8o/s1600/Verdrietig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392487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483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3: zwemmen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744965" y="1412776"/>
            <a:ext cx="766074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zwemm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239" y="1844824"/>
            <a:ext cx="5513705" cy="4126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80141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2M5D3 De eerste zwemle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108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melk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el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1772817"/>
            <a:ext cx="3096343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926AB0-72C5-45CC-A89D-9361F7D661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5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7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2 origineel\cd2\module 5\C2 M5 D3 de eerste zwemle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23" y="1600200"/>
            <a:ext cx="3200154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742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2 origineel\cd2\module 5\C2 M5 D3 de eerste zwemle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05705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5" name="Tijdelijke aanduiding voor inhoud 4" descr="D:\M.N. Origineel\MN origineel\MN cursus 2 origineel\cd2\module 5\C2 M5 D3 de eerste zwemles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75547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2 origineel\cd2\module 5\C2 M5 D3 de eerste zwemles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50924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2161640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bus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stanfries.nl/afbeeldingen/bus.jpg&amp;sa=X&amp;ei=RcXNT9CMJ6LB0QWepuyZDA&amp;ved=0CAsQ8wc&amp;usg=AFQjCNFM7SrOTVvCdmbqADHiiCrvOb7W-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403244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83B6BA-85A8-47AD-AEF2-7C3420D460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62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8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fiets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et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5365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FE5C8F-A918-44C0-8C6E-EA973FFD24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4972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4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fietstaxi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roimg.nl/bestanden/afbeeldingen/ienm/2011/bijzondere-voertuigen/riksja.jpg&amp;sa=X&amp;ei=qsXNT8KbK8m00QWdzbWeDA&amp;ved=0CAsQ8wc&amp;usg=AFQjCNFQxtf1NEjrFTKoTogXryP3FP4Em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1844824"/>
            <a:ext cx="468052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4599FF-E609-4804-B534-6E0563FB4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4287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metro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tundria.com/trams/NLD/Photos/Amsterdam-Metro51.jpg&amp;sa=X&amp;ei=P8bNT7zlJKGm0QXuzYXzCw&amp;ved=0CAwQ8wc&amp;usg=AFQjCNE-XBEE1QMgI49nskpEyl4YRzWuq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504056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8C9B268-EC8B-447A-AFEF-8D1AF971A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840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4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metrohalte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poorpro.nl/wp-content/uploads/2012/04/metro-amsterdam-480x319.jpg&amp;sa=X&amp;ei=nMbNT8jOAuOj0QWNlaGiDA&amp;ved=0CAsQ8wc&amp;usg=AFQjCNGY9eCsHVgzQaNpeS4NOZP8coDC7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8863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CFC145-155C-4C19-8698-D6E62BCD7B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190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1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pyjama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llaballerina-pyama-avo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1772816"/>
            <a:ext cx="35283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2BB5BD-E195-43A9-BFC7-8E00543097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4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openbaar vervoer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untitle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3204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926966-1F63-44F3-B073-BBE500138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28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step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willemvandinther.nl/wp-content/uploads/2010/03/step.jpg?w=150&amp;sa=X&amp;ei=UNTNT9_AFenR0QXn__SYDA&amp;ved=0CAsQ8wc&amp;usg=AFQjCNE5aD0HgjTHsDN_Qv1EAGJvr_6S6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0851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6F703E-4BD9-4A8B-A667-FF77EA06F3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5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6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taxi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selamtransportation.com/images/taxi%20cab.jpg&amp;sa=X&amp;ei=qdTNT4jsBoXL0QW1nrWnDA&amp;ved=0CAsQ8wc&amp;usg=AFQjCNHIn5vtkfrVvv2PvBsEoEgVpfhF6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9847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AF12A9-281B-403D-8DA0-B075F2294A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1934" y="55699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0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tram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upload.wikimedia.org/wikipedia/commons/e/e0/Amsterdam_tram.JPG&amp;sa=X&amp;ei=8NTNT4bhNajV0QXx9fyMDA&amp;ved=0CAsQ8wc&amp;usg=AFQjCNHidB83KTLqPt2T-4nZ_sJ99fCKF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AE58D5-2492-4758-ABDC-FDF209564D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951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vliegtuig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directiesecretaresse.nl/wp-content/uploads/2010/11/klm-vliegtuig.jpg&amp;sa=X&amp;ei=y9XNT8WJFILH0QXfwvidDA&amp;ved=0CAsQ8wc&amp;usg=AFQjCNHosQY_39S46FlAHP02HP50mmMRf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565183-4463-47F6-A4EC-3CD6C9537F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45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67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fietstaxi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484784"/>
            <a:ext cx="7920880" cy="482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roimg.nl/bestanden/afbeeldingen/ienm/2011/bijzondere-voertuigen/riksja.jpg&amp;sa=X&amp;ei=qsXNT8KbK8m00QWdzbWeDA&amp;ved=0CAsQ8wc&amp;usg=AFQjCNFQxtf1NEjrFTKoTogXryP3FP4Em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45" y="1700808"/>
            <a:ext cx="6645910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594FCA-B770-4F3E-880B-4FD6C32A8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179" y="57332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7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fietsen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Fietsen_jp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04867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2F8420-A5EF-496D-9EBA-179246553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4785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2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achterop-voorop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t0.gstatic.com/images?q=tbn:ANd9GcS2VesXCuu1Arcpu_kLfLyhlNV-1z3zeWkJ7pEfC8s0kL35Z_Lr">
            <a:hlinkClick r:id="rId5"/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05"/>
          <a:stretch/>
        </p:blipFill>
        <p:spPr bwMode="auto">
          <a:xfrm>
            <a:off x="5580112" y="1724502"/>
            <a:ext cx="914986" cy="1776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t0.gstatic.com/images?q=tbn:ANd9GcS2VesXCuu1Arcpu_kLfLyhlNV-1z3zeWkJ7pEfC8s0kL35Z_Lr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700808"/>
            <a:ext cx="4238091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 descr="http://t0.gstatic.com/images?q=tbn:ANd9GcS2VesXCuu1Arcpu_kLfLyhlNV-1z3zeWkJ7pEfC8s0kL35Z_Lr">
            <a:hlinkClick r:id="rId5"/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0" r="14814"/>
          <a:stretch/>
        </p:blipFill>
        <p:spPr bwMode="auto">
          <a:xfrm>
            <a:off x="6660232" y="1719033"/>
            <a:ext cx="1618441" cy="1776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6DAE4E-D290-4A47-8B57-3828D893AC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6162" y="54695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5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4/5: </a:t>
            </a:r>
            <a:br>
              <a:rPr lang="nl-NL" dirty="0"/>
            </a:br>
            <a:r>
              <a:rPr lang="nl-NL" dirty="0"/>
              <a:t>het openbaar vervoer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28800"/>
            <a:ext cx="7848872" cy="468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untitl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99820"/>
            <a:ext cx="4862423" cy="4158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14907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taalfuncties </a:t>
            </a:r>
            <a:r>
              <a:rPr lang="nl-NL" dirty="0"/>
              <a:t>van dag 4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informatie vragen:</a:t>
            </a:r>
          </a:p>
          <a:p>
            <a:pPr lvl="0"/>
            <a:r>
              <a:rPr lang="nl-NL" dirty="0"/>
              <a:t>Weet jij wat dat is?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587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tandenborstel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t3.gstatic.com/images?q=tbn:ANd9GcQ1gIYaVGcPzRp6_rQwXr6zcNw5dPz--YUpkLkHLpVNNLOZRGTs-KbRm4fu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1700808"/>
            <a:ext cx="35283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C55E71-C02E-4075-A6DB-AC3780F67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597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4018849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agent(en)</a:t>
            </a:r>
            <a:endParaRPr lang="nl-NL" dirty="0"/>
          </a:p>
        </p:txBody>
      </p:sp>
      <p:pic>
        <p:nvPicPr>
          <p:cNvPr id="7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http://www.google.nl/url?source=imglanding&amp;ct=img&amp;q=http://www.deondernemer.nl/UserFiles/Image/2011/201112/20111212/politie.zwaaien.425.jpg&amp;sa=X&amp;ei=L-3NT6n2HcOk8QOi3-HXDA&amp;ved=0CAwQ8wc&amp;usg=AFQjCNG_Ecen6afAlrH-jNqc1NBqle68T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540060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2796AD-53AD-4410-9384-BE789BC03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057" y="54972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7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bushalte</a:t>
            </a:r>
            <a:endParaRPr lang="nl-NL" dirty="0"/>
          </a:p>
        </p:txBody>
      </p:sp>
      <p:pic>
        <p:nvPicPr>
          <p:cNvPr id="8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400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1206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6E0638-29CD-4295-AE45-A3005AA885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273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2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OV-chipkaart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_137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9046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B3B5C7-D50B-4083-8DE7-0366F8E9D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834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0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rails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ail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2334E6-09C1-40AE-8C15-56881408C4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strippenkaart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untitled.bm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76830"/>
            <a:ext cx="302433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259D55-8558-46D7-B7D0-CE747CAFB0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286" y="53939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tramhalte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b_00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55272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22914F-99A5-41B8-B994-CAF249DC8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1590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1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zebrapad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Zebrapad%20gebra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18457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9E25F2-330D-49D9-A8D0-3D9C429C8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535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31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oversteken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hartvannederland.nl/wp-content/uploads/2009/11/kind1-545x340.jpg&amp;sa=X&amp;ei=zfDNT93JO4W08QOg1fnGDA&amp;ved=0CAsQ8wc&amp;usg=AFQjCNF7vf96BjeG5bke88Ob71WIV1iPr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9"/>
            <a:ext cx="597666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DA5324-498A-4F12-BB68-048592783D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892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4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instappen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_IMG1514m_bd58a8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68863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5A4588-ED8B-460C-9E68-2D294942C1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4755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21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tandpasta</a:t>
            </a:r>
          </a:p>
        </p:txBody>
      </p:sp>
      <p:pic>
        <p:nvPicPr>
          <p:cNvPr id="4" name="Tijdelijke aanduiding voor inhoud 3" descr="http://upload.wikimedia.org/wikipedia/commons/thumb/4/49/Toothpasteonbrush.jpg/800px-Toothpasteonbrush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84984"/>
            <a:ext cx="2277687" cy="1517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ijdelijke aanduiding voor inhoud 3" descr="http://upload.wikimedia.org/wikipedia/commons/thumb/4/49/Toothpasteonbrush.jpg/800px-Toothpasteonbrush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5624"/>
            <a:ext cx="626469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59E516-562A-4D6E-B6C2-B66971E233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927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8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achteruit-vooruit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NUT_299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316835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3.bp.blogspot.com/-MsC7qqJs_3s/Td_8qdPPAgI/AAAAAAAAAHg/i3QdGyFknM0/s1600/eerste+meter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14897"/>
            <a:ext cx="3043019" cy="384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503348-A374-417C-BE0C-BAAA455C09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930" y="55078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7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linksaf-rechtsaf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herculesspeeltoestellen.nl/media/hfa_325_PVZLinks_verkeersbord_Verplicht_linksaf_pleinplakker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3312368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t2.gstatic.com/images?q=tbn:ANd9GcTTJXidyJGj7X0goZ2SVNr0khi0MIFaOmFDrvOaCEF8BiUserly_A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01804"/>
            <a:ext cx="3312368" cy="3456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8BBF72-F3E3-4DEB-A367-BC2D22F531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2139" y="55631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8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rechtdoor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gebod tot het volgen van de rijrichting die op het bord is aangegev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628800"/>
            <a:ext cx="410445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13E7B0-E480-4E4B-A4F9-7D69A0A1B7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54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/>
            </a:r>
            <a:br>
              <a:rPr lang="nl-NL"/>
            </a:br>
            <a:r>
              <a:rPr lang="nl-NL"/>
              <a:t>dag </a:t>
            </a:r>
            <a:r>
              <a:rPr lang="nl-NL" dirty="0"/>
              <a:t>5: de strippenkaart en OV-chipkaart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www.google.nl/url?source=imglanding&amp;ct=img&amp;q=http://www.ov-info.nl/images/image/Illustraties%202010/Stempelcorrectie-2010.gif&amp;sa=X&amp;ei=BOnNT7r6A8Wj8gO2wuDIDA&amp;ved=0CAsQ8wc&amp;usg=AFQjCNGfRG13pq_0TA_-f5N7yMEgPkJ_BQ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42357"/>
            <a:ext cx="2665385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http://www.google.nl/url?source=imglanding&amp;ct=img&amp;q=http://www.zeeuwseovchipkaart.nl/themes/default/images/layout/ov_chipkaart_flying.png&amp;sa=X&amp;ei=0urNT-zvCsWs8gO-8bndDA&amp;ved=0CAwQ8wc&amp;usg=AFQjCNHbwzNHISMTiwMN_HkV_OXHbIFF6Q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35430"/>
            <a:ext cx="2898140" cy="1893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www.google.nl/url?source=imglanding&amp;ct=img&amp;q=http://www.pfcommunicatie.nl/images/ov-chip-persoonlijk-achter.jpg&amp;sa=X&amp;ei=cOnNT7SVMpTA8QPF8OjqDA&amp;ved=0CAwQ8wc&amp;usg=AFQjCNGTz5Dz3LFYfck35ulT4lcclx_bcQ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064" y="4221088"/>
            <a:ext cx="2891790" cy="1892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140760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taalfuncties van dag 5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Overleggen:</a:t>
            </a:r>
          </a:p>
          <a:p>
            <a:r>
              <a:rPr lang="nl-NL" dirty="0"/>
              <a:t>- zullen we hier oversteken?</a:t>
            </a:r>
          </a:p>
          <a:p>
            <a:r>
              <a:rPr lang="nl-NL" dirty="0"/>
              <a:t>- zullen we deze kant opgaan?</a:t>
            </a:r>
          </a:p>
          <a:p>
            <a:r>
              <a:rPr lang="nl-NL" dirty="0"/>
              <a:t>- kunnen we nu oversteken?</a:t>
            </a:r>
          </a:p>
          <a:p>
            <a:r>
              <a:rPr lang="nl-NL" dirty="0"/>
              <a:t>- oké.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Waarschuwen:</a:t>
            </a:r>
          </a:p>
          <a:p>
            <a:r>
              <a:rPr lang="nl-NL" dirty="0"/>
              <a:t>- hé, kijk uit!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6521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televisie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elevisi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700808"/>
            <a:ext cx="4824535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05A6C9-8803-4301-929A-0F013E956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0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295</Words>
  <Application>Microsoft Office PowerPoint</Application>
  <PresentationFormat>Diavoorstelling (4:3)</PresentationFormat>
  <Paragraphs>102</Paragraphs>
  <Slides>84</Slides>
  <Notes>0</Notes>
  <HiddenSlides>0</HiddenSlides>
  <MMClips>62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84</vt:i4>
      </vt:variant>
    </vt:vector>
  </HeadingPairs>
  <TitlesOfParts>
    <vt:vector size="89" baseType="lpstr">
      <vt:lpstr>Arial</vt:lpstr>
      <vt:lpstr>Calibri</vt:lpstr>
      <vt:lpstr>Century Gothic</vt:lpstr>
      <vt:lpstr>Wingdings</vt:lpstr>
      <vt:lpstr>Kantoorthema</vt:lpstr>
      <vt:lpstr>de woordkaarten van  C2 M5</vt:lpstr>
      <vt:lpstr>de fles</vt:lpstr>
      <vt:lpstr>de klok</vt:lpstr>
      <vt:lpstr>de koelkast</vt:lpstr>
      <vt:lpstr>de melk</vt:lpstr>
      <vt:lpstr>de pyjama</vt:lpstr>
      <vt:lpstr>de tandenborstel</vt:lpstr>
      <vt:lpstr>de tandpasta</vt:lpstr>
      <vt:lpstr>de televisie</vt:lpstr>
      <vt:lpstr>(tanden)poetsen</vt:lpstr>
      <vt:lpstr>eten</vt:lpstr>
      <vt:lpstr>naar bed gaan</vt:lpstr>
      <vt:lpstr>schoon</vt:lpstr>
      <vt:lpstr>snel</vt:lpstr>
      <vt:lpstr>vanavond</vt:lpstr>
      <vt:lpstr>vannacht</vt:lpstr>
      <vt:lpstr>Het woord van de dag 1:  naar bed gaan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 de woordkaarten van  </vt:lpstr>
      <vt:lpstr>de auto</vt:lpstr>
      <vt:lpstr>de lucifer(s)</vt:lpstr>
      <vt:lpstr>de trein</vt:lpstr>
      <vt:lpstr>(het) hout</vt:lpstr>
      <vt:lpstr>(het) plastic</vt:lpstr>
      <vt:lpstr>licht/zwaar</vt:lpstr>
      <vt:lpstr>meeste/minste</vt:lpstr>
      <vt:lpstr> de woordkaarten van  </vt:lpstr>
      <vt:lpstr>de badmeester</vt:lpstr>
      <vt:lpstr>de badjuffrouw</vt:lpstr>
      <vt:lpstr>lhet badpak</vt:lpstr>
      <vt:lpstr>lhet kleedhokje</vt:lpstr>
      <vt:lpstr>lhet zwembad</vt:lpstr>
      <vt:lpstr>de zwemband(jes)</vt:lpstr>
      <vt:lpstr>de zwembroek</vt:lpstr>
      <vt:lpstr>de zwemles</vt:lpstr>
      <vt:lpstr>drijven</vt:lpstr>
      <vt:lpstr>glijden</vt:lpstr>
      <vt:lpstr>zinken</vt:lpstr>
      <vt:lpstr>zwemmen</vt:lpstr>
      <vt:lpstr>bang</vt:lpstr>
      <vt:lpstr>raar</vt:lpstr>
      <vt:lpstr>jammer</vt:lpstr>
      <vt:lpstr>het woord van de dag 3: zwemmen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de woordkaarten van</vt:lpstr>
      <vt:lpstr>de bus</vt:lpstr>
      <vt:lpstr>de fiets</vt:lpstr>
      <vt:lpstr>de fietstaxi</vt:lpstr>
      <vt:lpstr>de metro</vt:lpstr>
      <vt:lpstr>de metrohalte</vt:lpstr>
      <vt:lpstr>lhet openbaar vervoer</vt:lpstr>
      <vt:lpstr>de step</vt:lpstr>
      <vt:lpstr>de taxi</vt:lpstr>
      <vt:lpstr>de tram</vt:lpstr>
      <vt:lpstr>lhet vliegtuig</vt:lpstr>
      <vt:lpstr>de fietstaxi</vt:lpstr>
      <vt:lpstr>fietsen</vt:lpstr>
      <vt:lpstr>achterop-voorop</vt:lpstr>
      <vt:lpstr>het woord van de dag 4/5:  het openbaar vervoer</vt:lpstr>
      <vt:lpstr>de taalfuncties van dag 4</vt:lpstr>
      <vt:lpstr>de woordkaarten van</vt:lpstr>
      <vt:lpstr>de agent(en)</vt:lpstr>
      <vt:lpstr>de bushalte</vt:lpstr>
      <vt:lpstr>de OV-chipkaart</vt:lpstr>
      <vt:lpstr>de rails</vt:lpstr>
      <vt:lpstr>de strippenkaart</vt:lpstr>
      <vt:lpstr>de tramhalte</vt:lpstr>
      <vt:lpstr>lhet zebrapad</vt:lpstr>
      <vt:lpstr>oversteken</vt:lpstr>
      <vt:lpstr>instappen</vt:lpstr>
      <vt:lpstr>achteruit-vooruit</vt:lpstr>
      <vt:lpstr>linksaf-rechtsaf</vt:lpstr>
      <vt:lpstr>rechtdoor</vt:lpstr>
      <vt:lpstr> dag 5: de strippenkaart en OV-chipkaart </vt:lpstr>
      <vt:lpstr>de taalfuncties van dag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C2 M4</dc:title>
  <dc:creator>Gebruiker</dc:creator>
  <cp:lastModifiedBy>Gabriëlle ten Klooster</cp:lastModifiedBy>
  <cp:revision>36</cp:revision>
  <dcterms:created xsi:type="dcterms:W3CDTF">2015-06-28T19:48:57Z</dcterms:created>
  <dcterms:modified xsi:type="dcterms:W3CDTF">2021-02-25T08:54:20Z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