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37" r:id="rId2"/>
    <p:sldId id="338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341" r:id="rId18"/>
    <p:sldId id="271" r:id="rId19"/>
    <p:sldId id="272" r:id="rId20"/>
    <p:sldId id="273" r:id="rId21"/>
    <p:sldId id="274" r:id="rId22"/>
    <p:sldId id="275" r:id="rId23"/>
    <p:sldId id="332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333" r:id="rId41"/>
    <p:sldId id="33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  <p:sldId id="304" r:id="rId52"/>
    <p:sldId id="305" r:id="rId53"/>
    <p:sldId id="306" r:id="rId54"/>
    <p:sldId id="307" r:id="rId55"/>
    <p:sldId id="339" r:id="rId56"/>
    <p:sldId id="309" r:id="rId57"/>
    <p:sldId id="310" r:id="rId58"/>
    <p:sldId id="311" r:id="rId59"/>
    <p:sldId id="312" r:id="rId60"/>
    <p:sldId id="313" r:id="rId61"/>
    <p:sldId id="314" r:id="rId62"/>
    <p:sldId id="315" r:id="rId63"/>
    <p:sldId id="316" r:id="rId64"/>
    <p:sldId id="317" r:id="rId65"/>
    <p:sldId id="318" r:id="rId66"/>
    <p:sldId id="319" r:id="rId67"/>
    <p:sldId id="320" r:id="rId68"/>
    <p:sldId id="321" r:id="rId69"/>
    <p:sldId id="340" r:id="rId70"/>
    <p:sldId id="323" r:id="rId71"/>
    <p:sldId id="324" r:id="rId72"/>
    <p:sldId id="325" r:id="rId73"/>
    <p:sldId id="326" r:id="rId74"/>
    <p:sldId id="327" r:id="rId75"/>
    <p:sldId id="328" r:id="rId76"/>
    <p:sldId id="329" r:id="rId77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31740-6510-40A1-852B-4971058831A0}" type="datetimeFigureOut">
              <a:rPr lang="nl-NL" smtClean="0"/>
              <a:t>19-2-2021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3D5B9-069B-4D9A-A0C4-6A4C7ACDDA1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854262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31740-6510-40A1-852B-4971058831A0}" type="datetimeFigureOut">
              <a:rPr lang="nl-NL" smtClean="0"/>
              <a:t>19-2-2021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3D5B9-069B-4D9A-A0C4-6A4C7ACDDA1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374391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31740-6510-40A1-852B-4971058831A0}" type="datetimeFigureOut">
              <a:rPr lang="nl-NL" smtClean="0"/>
              <a:t>19-2-2021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3D5B9-069B-4D9A-A0C4-6A4C7ACDDA1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91999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31740-6510-40A1-852B-4971058831A0}" type="datetimeFigureOut">
              <a:rPr lang="nl-NL" smtClean="0"/>
              <a:t>19-2-2021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3D5B9-069B-4D9A-A0C4-6A4C7ACDDA1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86207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31740-6510-40A1-852B-4971058831A0}" type="datetimeFigureOut">
              <a:rPr lang="nl-NL" smtClean="0"/>
              <a:t>19-2-2021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3D5B9-069B-4D9A-A0C4-6A4C7ACDDA1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639566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31740-6510-40A1-852B-4971058831A0}" type="datetimeFigureOut">
              <a:rPr lang="nl-NL" smtClean="0"/>
              <a:t>19-2-2021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3D5B9-069B-4D9A-A0C4-6A4C7ACDDA1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302473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31740-6510-40A1-852B-4971058831A0}" type="datetimeFigureOut">
              <a:rPr lang="nl-NL" smtClean="0"/>
              <a:t>19-2-2021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3D5B9-069B-4D9A-A0C4-6A4C7ACDDA1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266808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31740-6510-40A1-852B-4971058831A0}" type="datetimeFigureOut">
              <a:rPr lang="nl-NL" smtClean="0"/>
              <a:t>19-2-2021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3D5B9-069B-4D9A-A0C4-6A4C7ACDDA1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50693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31740-6510-40A1-852B-4971058831A0}" type="datetimeFigureOut">
              <a:rPr lang="nl-NL" smtClean="0"/>
              <a:t>19-2-2021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3D5B9-069B-4D9A-A0C4-6A4C7ACDDA1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371571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31740-6510-40A1-852B-4971058831A0}" type="datetimeFigureOut">
              <a:rPr lang="nl-NL" smtClean="0"/>
              <a:t>19-2-2021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3D5B9-069B-4D9A-A0C4-6A4C7ACDDA1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42525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31740-6510-40A1-852B-4971058831A0}" type="datetimeFigureOut">
              <a:rPr lang="nl-NL" smtClean="0"/>
              <a:t>19-2-2021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3D5B9-069B-4D9A-A0C4-6A4C7ACDDA1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73527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F31740-6510-40A1-852B-4971058831A0}" type="datetimeFigureOut">
              <a:rPr lang="nl-NL" smtClean="0"/>
              <a:t>19-2-2021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A3D5B9-069B-4D9A-A0C4-6A4C7ACDDA1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15488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nl/imgres?q=kleding&amp;hl=nl&amp;gbv=2&amp;biw=1920&amp;bih=817&amp;tbm=isch&amp;tbnid=X2tSg7rRLeib0M:&amp;imgrefurl=http://ilovebeauty89.blogspot.com/2011/06/shoplog-kleding.html&amp;docid=IJfQ21t9bMrG-M&amp;imgurl=http://www.vgn.nl/media/4d218861cae08/Kleding_854x700.jpg&amp;w=854&amp;h=556&amp;ei=Hrq0T4K4H8iq-AaX6r38DQ&amp;zoom=1&amp;iact=hc&amp;vpx=396&amp;vpy=66&amp;dur=3094&amp;hovh=181&amp;hovw=278&amp;tx=178&amp;ty=107&amp;sig=114440088025714174403&amp;page=1&amp;tbnh=118&amp;tbnw=155&amp;start=0&amp;ndsp=68&amp;ved=1t:429,r:32,s:0,i:203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nl/imgres?q=kalender+2012&amp;um=1&amp;hl=nl&amp;sa=N&amp;qscrl=1&amp;nord=1&amp;rlz=1T4ACAW_nlNL422NL424&amp;biw=1920&amp;bih=817&amp;tbm=isch&amp;tbnid=93qF9LFZKfLrJM:&amp;imgrefurl=http://www.knutselopdrachten.nl/knutselen/feestdagen/kalender/&amp;docid=hLK1BCP7swegSM&amp;imgurl=http://www.knutselopdrachten.nl/afbeeldingen/kalender%20feestdagen/Kalender2012_1.jpg&amp;w=542&amp;h=510&amp;ei=nLq0T8jYLcWZ-wbT6eTvDQ&amp;zoom=1&amp;iact=hc&amp;vpx=1583&amp;vpy=149&amp;dur=4300&amp;hovh=218&amp;hovw=231&amp;tx=63&amp;ty=135&amp;sig=114440088025714174403&amp;page=1&amp;tbnh=88&amp;tbnw=93&amp;start=0&amp;ndsp=69&amp;ved=1t:429,r:15,s:0,i:141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nl/imgres?q=mode&amp;um=1&amp;hl=nl&amp;qscrl=1&amp;nord=1&amp;rlz=1T4ACAW_nlNL422NL424&amp;biw=1920&amp;bih=817&amp;tbm=isch&amp;tbnid=D2Y8szKf9433xM:&amp;imgrefurl=http://zakendoeninspanje.nl/nieuws/uitgaande-handelsmissie-mode-en-textiel-naar-spanje-51.html&amp;docid=ykUovrzln6HAvM&amp;imgurl=http://zakendoeninspanje.nl/upload/image/1177484-a63944481eb2f52eeedd02f5b3a897921.jpg&amp;w=398&amp;h=397&amp;ei=2bu0T-D0D4Wl-gbTnrHyDQ&amp;zoom=1&amp;iact=hc&amp;vpx=1129&amp;vpy=144&amp;dur=7494&amp;hovh=224&amp;hovw=225&amp;tx=135&amp;ty=124&amp;sig=114440088025714174403&amp;page=1&amp;tbnh=86&amp;tbnw=94&amp;start=0&amp;ndsp=69&amp;ved=1t:429,r:9,s:0,i:156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nl/imgres?q=winter&amp;um=1&amp;hl=nl&amp;qscrl=1&amp;nord=1&amp;rlz=1T4ACAW_nlNL422NL424&amp;biw=1920&amp;bih=817&amp;tbm=isch&amp;tbnid=KQedFiB1mRAMdM:&amp;imgrefurl=http://www.noupe.com/wallpaper/beautiful-christmas-and-winter-wallpapers-for-your-desktop.html&amp;docid=0vGEZjjKsJPfzM&amp;imgurl=http://media.noupe.com//uploads/2009/12/wallpapers-landscape-winter-snow-covered-spruce-trees.jpg&amp;w=500&amp;h=375&amp;ei=lr60T8neG4rz-gaxhuH1DQ&amp;zoom=1&amp;iact=hc&amp;vpx=800&amp;vpy=258&amp;dur=1310&amp;hovh=194&amp;hovw=259&amp;tx=183&amp;ty=123&amp;sig=114440088025714174403&amp;page=1&amp;tbnh=91&amp;tbnw=121&amp;start=0&amp;ndsp=62&amp;ved=1t:429,r:20,s:0,i:176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nl/imgres?q=de+zomer&amp;um=1&amp;hl=nl&amp;qscrl=1&amp;nord=1&amp;rlz=1T4ACAW_nlNL422NL424&amp;biw=1920&amp;bih=817&amp;tbm=isch&amp;tbnid=FjKZAoaJHgYWvM:&amp;imgrefurl=http://www.callingheverhuurservice.nl/callingheverhuurservice/index.html?m_id=44&amp;docid=VcaSd9l2mXyGuM&amp;imgurl=http://www.callingheverhuurservice.nl/foto/callingheverhuur/nl/Zomer%20op%20het%20strand.JPG&amp;w=1024&amp;h=768&amp;ei=5720T7ilGtH1-ga7vu36DQ&amp;zoom=1&amp;iact=hc&amp;vpx=911&amp;vpy=107&amp;dur=1870&amp;hovh=194&amp;hovw=259&amp;tx=154&amp;ty=114&amp;sig=114440088025714174403&amp;page=1&amp;tbnh=88&amp;tbnw=117&amp;start=0&amp;ndsp=59&amp;ved=1t:429,r:6,s:0,i:108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nl/imgres?q=bretels&amp;num=10&amp;hl=en&amp;biw=1920&amp;bih=754&amp;tbm=isch&amp;tbnid=WSQs0ukLYMj9NM:&amp;imgrefurl=http://blogs.fonq.nl/webshops-tv-personages/&amp;imgurl=http://blogs.fonq.nl/wp-content/uploads/2008/01/istock_000004612474xsmall.jpg&amp;w=283&amp;h=424&amp;ei=R2w6UK66GcLH0QW1xoHgBQ&amp;zoom=1&amp;iact=hc&amp;vpx=1520&amp;vpy=296&amp;dur=328&amp;hovh=275&amp;hovw=183&amp;tx=118&amp;ty=152&amp;sig=104438204577482536398&amp;page=1&amp;tbnh=128&amp;tbnw=83&amp;start=0&amp;ndsp=51&amp;ved=1t:429,r:22,s:0,i:140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nl/imgres?q=hoed&amp;hl=en&amp;biw=1920&amp;bih=754&amp;tbm=isch&amp;tbnid=BwZYEmt_tEiBIM:&amp;imgrefurl=http://nl.wikipedia.org/wiki/Hoed&amp;imgurl=http://upload.wikimedia.org/wikipedia/commons/thumb/6/64/Hatt.jpg/275px-Hatt.jpg&amp;w=275&amp;h=244&amp;ei=5mw6ULzmFue40QXnrIHQBA&amp;zoom=1&amp;iact=hc&amp;vpx=536&amp;vpy=2&amp;dur=97&amp;hovh=195&amp;hovw=220&amp;tx=117&amp;ty=42&amp;sig=104438204577482536398&amp;page=1&amp;tbnh=107&amp;tbnw=121&amp;start=0&amp;ndsp=44&amp;ved=1t:429,r:3,s:0,i:82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nl/imgres?q=ijsje&amp;hl=en&amp;biw=1920&amp;bih=793&amp;tbm=isch&amp;tbnid=NN9n5crBDf6VBM:&amp;imgrefurl=http://niekes.punt.nl/?a=2006-06&amp;imgurl=http://niekes.punt.nl/upload/ICECREAMpje.gif&amp;w=396&amp;h=500&amp;ei=9m46UMuAKYe20QXo9YCwBQ&amp;zoom=1&amp;iact=hc&amp;vpx=514&amp;vpy=275&amp;dur=1214&amp;hovh=252&amp;hovw=200&amp;tx=118&amp;ty=129&amp;sig=104438204577482536398&amp;page=1&amp;tbnh=93&amp;tbnw=74&amp;start=0&amp;ndsp=73&amp;ved=1t:429,r:20,s:0,i:134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nl/imgres?q=ijsje+kopen&amp;hl=en&amp;biw=1920&amp;bih=754&amp;tbm=isch&amp;tbnid=rEj_emJVtHuEHM:&amp;imgrefurl=http://www.flickr.com/photos/martinsr/2462345012/&amp;imgurl=http://farm3.staticflickr.com/2126/2462345012_433b48e569_z.jpg?zz%3D1&amp;w=640&amp;h=480&amp;ei=3W86UNeIMaqX1AX-h4HQAQ&amp;zoom=1&amp;iact=hc&amp;vpx=1055&amp;vpy=425&amp;dur=2312&amp;hovh=194&amp;hovw=259&amp;tx=134&amp;ty=133&amp;sig=104438204577482536398&amp;page=2&amp;tbnh=133&amp;tbnw=179&amp;start=42&amp;ndsp=50&amp;ved=1t:429,r:15,s:42,i:251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nl/imgres?q=jongetje+meisje&amp;hl=en&amp;biw=1920&amp;bih=754&amp;tbm=isch&amp;tbnid=M2NMsIb8FWDtTM:&amp;imgrefurl=http://nl.123rf.com/photo_7955573_kleine-jongen-en-meisje-knuffelen-geafa-soleerd-op-wit.html&amp;imgurl=http://us.123rf.com/400wm/400/400/noam/noam1010/noam101000020/7955573-kleine-jongen-en-meisje-knuffelen-geafa-soleerd-op-wit.jpg&amp;w=1200&amp;h=1107&amp;ei=aXY6UIHhHemp0QWWs4DADg&amp;zoom=1&amp;iact=hc&amp;vpx=1639&amp;vpy=419&amp;dur=451&amp;hovh=216&amp;hovw=234&amp;tx=203&amp;ty=153&amp;sig=104438204577482536398&amp;page=2&amp;tbnh=137&amp;tbnw=148&amp;start=41&amp;ndsp=53&amp;ved=1t:429,r:10,s:41,i:232" TargetMode="External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nl/imgres?q=fiets+oppompen&amp;um=1&amp;hl=nl&amp;qscrl=1&amp;nord=1&amp;rlz=1T4ACAW_nlNL422NL424&amp;biw=1920&amp;bih=817&amp;tbm=isch&amp;tbnid=4dJ_CkkDgLpWYM:&amp;imgrefurl=http://blog.rijstveld.com/2008/06/fietsband-oppompen.html&amp;docid=C69krrGP--EkbM&amp;imgurl=http://lh6.ggpht.com/fransinlaos/SEqpLhHh7MI/AAAAAAAADew/F2-DKgyDpsQ/P6070177.JPG&amp;w=512&amp;h=384&amp;ei=vMi0T7n0KM-q-gaVgP3uDQ&amp;zoom=1&amp;iact=hc&amp;vpx=991&amp;vpy=160&amp;dur=2139&amp;hovh=194&amp;hovw=259&amp;tx=131&amp;ty=105&amp;sig=114440088025714174403&amp;page=1&amp;tbnh=88&amp;tbnw=117&amp;start=0&amp;ndsp=62&amp;ved=1t:429,r:7,s:0,i:97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nl/imgres?q=snel&amp;um=1&amp;hl=nl&amp;qscrl=1&amp;nord=1&amp;rlz=1T4ACAW_nlNL422NL424&amp;biw=1920&amp;bih=817&amp;tbm=isch&amp;tbnid=BZfAXVNrC6icCM:&amp;imgrefurl=http://www.bvitaminen.nl/gedachten/even-snel/&amp;docid=7vDhUrKFIsCe5M&amp;imgurl=http://www.bvitaminen.nl/wp-content/uploads/2011/05/snel.jpg&amp;w=1750&amp;h=1240&amp;ei=DMy0T9iZN8fQ-gajnMmRDg&amp;zoom=1&amp;iact=hc&amp;vpx=152&amp;vpy=163&amp;dur=866&amp;hovh=189&amp;hovw=267&amp;tx=141&amp;ty=107&amp;sig=114440088025714174403&amp;page=1&amp;tbnh=89&amp;tbnw=134&amp;start=0&amp;ndsp=60&amp;ved=1t:429,r:0,s:0,i:83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jpe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noFill/>
        </p:spPr>
        <p:txBody>
          <a:bodyPr>
            <a:normAutofit/>
          </a:bodyPr>
          <a:lstStyle/>
          <a:p>
            <a:r>
              <a:rPr lang="nl-NL" b="1" dirty="0">
                <a:solidFill>
                  <a:srgbClr val="F7EC09"/>
                </a:solidFill>
              </a:rPr>
              <a:t>de woordkaarten van cursus </a:t>
            </a:r>
            <a:r>
              <a:rPr lang="nl-NL" b="1" dirty="0" smtClean="0">
                <a:solidFill>
                  <a:srgbClr val="F7EC09"/>
                </a:solidFill>
              </a:rPr>
              <a:t>2 </a:t>
            </a:r>
            <a:r>
              <a:rPr lang="nl-NL" b="1">
                <a:solidFill>
                  <a:srgbClr val="F7EC09"/>
                </a:solidFill>
              </a:rPr>
              <a:t>module 3</a:t>
            </a:r>
            <a:endParaRPr lang="nl-NL" b="1" dirty="0">
              <a:solidFill>
                <a:srgbClr val="F7EC09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3414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</a:t>
            </a:r>
            <a:r>
              <a:rPr lang="nl-NL" dirty="0" smtClean="0"/>
              <a:t>ard (vallen)</a:t>
            </a:r>
            <a:endParaRPr lang="nl-NL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schaats3763-6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700808"/>
            <a:ext cx="5544616" cy="4176464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val="3473166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</a:t>
            </a:r>
            <a:r>
              <a:rPr lang="nl-NL" dirty="0" smtClean="0"/>
              <a:t>een en weer</a:t>
            </a:r>
            <a:endParaRPr lang="nl-NL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http://www.ikzoekbabyspullen.nl/img/61/1724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5" r="7699"/>
          <a:stretch/>
        </p:blipFill>
        <p:spPr bwMode="auto">
          <a:xfrm>
            <a:off x="2231740" y="1782479"/>
            <a:ext cx="4680520" cy="4032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74809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opnieuw</a:t>
            </a:r>
            <a:endParaRPr lang="nl-NL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Tijdelijke aanduiding voor inhoud 3" descr="schaats3755-400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5716" y="1772816"/>
            <a:ext cx="5112568" cy="4104456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val="3370332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nu</a:t>
            </a:r>
            <a:endParaRPr lang="nl-NL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001" y="1600200"/>
            <a:ext cx="7233997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Beschrijving: C:\Users\Gebruiker\Pictures\2012_04_21\klanklessen_0020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845746"/>
            <a:ext cx="2880320" cy="40324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20960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straks</a:t>
            </a:r>
            <a:endParaRPr lang="nl-NL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001" y="1600200"/>
            <a:ext cx="7233997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4" descr="Beschrijving: C:\Users\Gebruiker\Pictures\2012_04_21\klanklessen_0022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2425" y="1916832"/>
            <a:ext cx="2759749" cy="396043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10707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e</a:t>
            </a:r>
            <a:r>
              <a:rPr lang="nl-NL" dirty="0" smtClean="0"/>
              <a:t>erst-daarna</a:t>
            </a:r>
            <a:endParaRPr lang="nl-NL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001" y="1600200"/>
            <a:ext cx="7233997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eest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955164"/>
            <a:ext cx="3168352" cy="3706084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7" name="Tijdelijke aanduiding voor inhoud 8" descr="92796163_d55a0e766c_o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955164"/>
            <a:ext cx="2952328" cy="3706084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val="3713480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</a:t>
            </a:r>
            <a:r>
              <a:rPr lang="nl-NL" dirty="0" smtClean="0"/>
              <a:t>et woord van de dag 1: schaatsen</a:t>
            </a:r>
            <a:endParaRPr lang="nl-NL" dirty="0"/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83568" y="1556792"/>
            <a:ext cx="7920880" cy="4603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schaatsen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916832"/>
            <a:ext cx="4392488" cy="3960440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val="1130573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Het verhaal dag 1</a:t>
            </a:r>
            <a:br>
              <a:rPr lang="nl-NL" dirty="0" smtClean="0"/>
            </a:br>
            <a:r>
              <a:rPr lang="nl-NL" dirty="0" smtClean="0"/>
              <a:t>Klik op </a:t>
            </a:r>
            <a:endParaRPr lang="nl-NL" dirty="0"/>
          </a:p>
        </p:txBody>
      </p:sp>
      <p:pic>
        <p:nvPicPr>
          <p:cNvPr id="4" name="C2M3D1 Ga je mee schaatsen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55750" y="1600200"/>
            <a:ext cx="6034088" cy="4525963"/>
          </a:xfrm>
        </p:spPr>
      </p:pic>
      <p:pic>
        <p:nvPicPr>
          <p:cNvPr id="5" name="Afbeelding 4" descr="C:\Users\G.tenKlooster\AppData\Local\Microsoft\Windows\INetCache\Content.MSO\E6C2F5C5.tmp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952645"/>
            <a:ext cx="642620" cy="4857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97004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de verhaalplaten van dag 1</a:t>
            </a:r>
          </a:p>
        </p:txBody>
      </p:sp>
      <p:pic>
        <p:nvPicPr>
          <p:cNvPr id="4" name="Tijdelijke aanduiding voor inhoud 3" descr="C:\Users\Gebruiker\Documents\M.N. Prisma\MN origineel\MN cursus 2 origineel\cd2\module 3\portret cursus 2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784" y="1600200"/>
            <a:ext cx="6400432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72556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de verhaalplaten van dag 1</a:t>
            </a:r>
          </a:p>
        </p:txBody>
      </p:sp>
      <p:pic>
        <p:nvPicPr>
          <p:cNvPr id="5" name="Tijdelijke aanduiding voor inhoud 4" descr="C:\Users\Gebruiker\Documents\M.N. Prisma\MN origineel\MN cursus 2 origineel\cd2\module 3\C2 M3 D1 Ga je mee schaatsen 1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013" y="1600200"/>
            <a:ext cx="319997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47932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noFill/>
        </p:spPr>
        <p:txBody>
          <a:bodyPr/>
          <a:lstStyle/>
          <a:p>
            <a:r>
              <a:rPr lang="nl-NL" b="1" dirty="0" smtClean="0">
                <a:solidFill>
                  <a:srgbClr val="F7EC09"/>
                </a:solidFill>
              </a:rPr>
              <a:t>dag 1</a:t>
            </a:r>
            <a:endParaRPr lang="nl-NL" b="1" dirty="0">
              <a:solidFill>
                <a:srgbClr val="F7EC09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3414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de verhaalplaten van dag 1</a:t>
            </a:r>
          </a:p>
        </p:txBody>
      </p:sp>
      <p:pic>
        <p:nvPicPr>
          <p:cNvPr id="4" name="Tijdelijke aanduiding voor inhoud 3" descr="C:\Users\Gebruiker\Documents\M.N. Prisma\MN origineel\MN cursus 2 origineel\cd2\module 3\C2 M3 D1 Ga je mee schaatsen 2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013" y="1600200"/>
            <a:ext cx="319997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95336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smtClean="0"/>
              <a:t>de verhaalplaten van dag 1</a:t>
            </a:r>
            <a:endParaRPr lang="nl-NL" b="1" dirty="0"/>
          </a:p>
        </p:txBody>
      </p:sp>
      <p:pic>
        <p:nvPicPr>
          <p:cNvPr id="4" name="Tijdelijke aanduiding voor inhoud 3" descr="C:\Users\Gebruiker\Documents\M.N. Prisma\MN origineel\MN cursus 2 origineel\cd2\module 3\C2 M3 D1 Ga je mee schaatsen 3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013" y="1600200"/>
            <a:ext cx="319997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74585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d</a:t>
            </a:r>
            <a:r>
              <a:rPr lang="nl-NL" b="1" dirty="0" smtClean="0"/>
              <a:t>e verhaalplaten van dag 1</a:t>
            </a:r>
            <a:endParaRPr lang="nl-NL" b="1" dirty="0"/>
          </a:p>
        </p:txBody>
      </p:sp>
      <p:pic>
        <p:nvPicPr>
          <p:cNvPr id="4" name="Tijdelijke aanduiding voor inhoud 3" descr="C:\Users\Gebruiker\Documents\M.N. Prisma\MN origineel\MN cursus 2 origineel\cd2\module 3\C2 M3 D1 Ga je mee schaatsen D4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013" y="1600200"/>
            <a:ext cx="319997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64075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ndertitel 6"/>
          <p:cNvSpPr>
            <a:spLocks noGrp="1"/>
          </p:cNvSpPr>
          <p:nvPr>
            <p:ph type="subTitle" idx="1"/>
          </p:nvPr>
        </p:nvSpPr>
        <p:spPr>
          <a:xfrm>
            <a:off x="1403648" y="2132856"/>
            <a:ext cx="6400800" cy="1008112"/>
          </a:xfrm>
        </p:spPr>
        <p:txBody>
          <a:bodyPr>
            <a:normAutofit/>
          </a:bodyPr>
          <a:lstStyle/>
          <a:p>
            <a:r>
              <a:rPr lang="nl-NL" sz="4400" b="1" dirty="0">
                <a:solidFill>
                  <a:srgbClr val="F7EC09"/>
                </a:solidFill>
              </a:rPr>
              <a:t>dag </a:t>
            </a:r>
            <a:r>
              <a:rPr lang="nl-NL" sz="4400" b="1" dirty="0" smtClean="0">
                <a:solidFill>
                  <a:srgbClr val="F7EC09"/>
                </a:solidFill>
              </a:rPr>
              <a:t>2</a:t>
            </a:r>
            <a:endParaRPr lang="nl-NL" sz="4400" b="1" dirty="0">
              <a:solidFill>
                <a:srgbClr val="0033CC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834200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err="1" smtClean="0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dirty="0" err="1" smtClean="0"/>
              <a:t>het</a:t>
            </a:r>
            <a:r>
              <a:rPr lang="nl-NL" dirty="0" smtClean="0"/>
              <a:t> hemd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Beschrijving: http://www.jjkidsstore.nl/media/catalog/product/cache/1/image/9df78eab33525d08d6e5fb8d27136e95/s/d/sdc1055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703616"/>
            <a:ext cx="2736304" cy="42484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8297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</a:t>
            </a:r>
            <a:r>
              <a:rPr lang="nl-NL" dirty="0" smtClean="0"/>
              <a:t>e hoge hakken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oge%20hakken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700808"/>
            <a:ext cx="3456384" cy="4176463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val="3155698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err="1" smtClean="0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dirty="0" err="1" smtClean="0"/>
              <a:t>het</a:t>
            </a:r>
            <a:r>
              <a:rPr lang="nl-NL" dirty="0" smtClean="0"/>
              <a:t> jaar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0137" y="2170233"/>
            <a:ext cx="7403726" cy="3108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5710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</a:t>
            </a:r>
            <a:r>
              <a:rPr lang="nl-NL" dirty="0" smtClean="0"/>
              <a:t>e kleding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t2.gstatic.com/images?q=tbn:ANd9GcTuu-urn5f9OQMcfUXjZa7KenLIdx1xDlTrhebKvAKTTz-iRArOXw">
            <a:hlinkClick r:id="rId3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732" y="1700808"/>
            <a:ext cx="4824536" cy="42484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65698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</a:t>
            </a:r>
            <a:r>
              <a:rPr lang="nl-NL" dirty="0" smtClean="0"/>
              <a:t>e maand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>
            <a:hlinkClick r:id="rId3"/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78823" y="1700808"/>
            <a:ext cx="3321369" cy="43924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70839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</a:t>
            </a:r>
            <a:r>
              <a:rPr lang="nl-NL" dirty="0" smtClean="0"/>
              <a:t>e maillot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jijwel.nl/media/catalog/product/cache/1/image/9df78eab33525d08d6e5fb8d27136e95/m/a/maillot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700808"/>
            <a:ext cx="4032448" cy="42484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43514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</a:t>
            </a:r>
            <a:r>
              <a:rPr lang="nl-NL" dirty="0" smtClean="0"/>
              <a:t>e schaatsen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de swchaats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700808"/>
            <a:ext cx="4752528" cy="4248472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val="1465368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</a:t>
            </a:r>
            <a:r>
              <a:rPr lang="nl-NL" dirty="0" smtClean="0"/>
              <a:t>e mode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t0.gstatic.com/images?q=tbn:ANd9GcQxRJaLpxn71cpyM18i-5SDUMkbUvbJ6aNh5Zu1_rE1a5BW37lx">
            <a:hlinkClick r:id="rId3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700808"/>
            <a:ext cx="4392488" cy="42484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80911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</a:t>
            </a:r>
            <a:r>
              <a:rPr lang="nl-NL" dirty="0" smtClean="0"/>
              <a:t>e onderbroek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onderbroek-jongen-rood-blauw-gestreept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772816"/>
            <a:ext cx="4320480" cy="41044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0315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</a:t>
            </a:r>
            <a:r>
              <a:rPr lang="nl-NL" dirty="0" smtClean="0"/>
              <a:t>e pantoffels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Bernardino_zwart_36-48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772816"/>
            <a:ext cx="4680520" cy="41764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2392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</a:t>
            </a:r>
            <a:r>
              <a:rPr lang="nl-NL" dirty="0" smtClean="0"/>
              <a:t>e pet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Beschrijving: Beschrijving: http://www.relatie-geschenken.nl/productImages_midocean/KC1476-04-baseball_pet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772816"/>
            <a:ext cx="5400600" cy="41764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06185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</a:t>
            </a:r>
            <a:r>
              <a:rPr lang="nl-NL" dirty="0" smtClean="0"/>
              <a:t>e trui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Beschrijving: http://harryvanbommel.sp.nl/weblog/files/2008/02/trui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772816"/>
            <a:ext cx="4752528" cy="41764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37154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</a:t>
            </a:r>
            <a:r>
              <a:rPr lang="nl-NL" dirty="0" smtClean="0"/>
              <a:t>e week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leffarts.com/Portfolio/SVS%20-%20Dagen%20van%20de%20week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700808"/>
            <a:ext cx="5112568" cy="42484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12469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</a:t>
            </a:r>
            <a:r>
              <a:rPr lang="nl-NL" dirty="0" smtClean="0"/>
              <a:t>e winter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t1.gstatic.com/images?q=tbn:ANd9GcRfV2-fwf1v1v-LVJITGB0TWZWkgq5uO3HlRc193r7AvElogPPF">
            <a:hlinkClick r:id="rId3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772816"/>
            <a:ext cx="5328592" cy="41764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33747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</a:t>
            </a:r>
            <a:r>
              <a:rPr lang="nl-NL" dirty="0" smtClean="0"/>
              <a:t>e zomer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t1.gstatic.com/images?q=tbn:ANd9GcQpVIkmRdj0ibMBpW7QApTSeZO7WD237CqHvR-RGPug6UB0Awjf_A">
            <a:hlinkClick r:id="rId3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732" y="1847632"/>
            <a:ext cx="4824536" cy="39604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35145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</a:t>
            </a:r>
            <a:r>
              <a:rPr lang="nl-NL" dirty="0" smtClean="0"/>
              <a:t>andoen/aantrekken</a:t>
            </a:r>
            <a:endParaRPr lang="nl-NL" dirty="0"/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Beschrijving: Beschrijving: http://www.noa-alexandra.nl/2007/november2007/aankleden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518" y="1772816"/>
            <a:ext cx="5400600" cy="41764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44593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u</a:t>
            </a:r>
            <a:r>
              <a:rPr lang="nl-NL" dirty="0" smtClean="0"/>
              <a:t>itdoen/uittrekken</a:t>
            </a:r>
            <a:endParaRPr lang="nl-NL" dirty="0"/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Beschrijving: http://www.esquire.nl/tools/image.aspx?p=/upload/uittrekken_opnieuw2.jpg&amp;w=206&amp;h=151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58" y="1772816"/>
            <a:ext cx="4680520" cy="41764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42752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err="1" smtClean="0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dirty="0" err="1" smtClean="0"/>
              <a:t>het</a:t>
            </a:r>
            <a:r>
              <a:rPr lang="nl-NL" dirty="0" smtClean="0"/>
              <a:t> weekend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Tabel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783497"/>
              </p:ext>
            </p:extLst>
          </p:nvPr>
        </p:nvGraphicFramePr>
        <p:xfrm>
          <a:off x="3187382" y="2084292"/>
          <a:ext cx="2769235" cy="352894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692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</a:rPr>
                        <a:t> </a:t>
                      </a:r>
                      <a:endParaRPr lang="nl-NL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dirty="0" smtClean="0">
                          <a:effectLst/>
                        </a:rPr>
                        <a:t>maandag</a:t>
                      </a:r>
                      <a:r>
                        <a:rPr lang="nl-NL" sz="2400" dirty="0">
                          <a:effectLst/>
                        </a:rPr>
                        <a:t/>
                      </a:r>
                      <a:br>
                        <a:rPr lang="nl-NL" sz="2400" dirty="0">
                          <a:effectLst/>
                        </a:rPr>
                      </a:br>
                      <a:r>
                        <a:rPr lang="nl-NL" sz="2400" dirty="0">
                          <a:effectLst/>
                        </a:rPr>
                        <a:t>dinsdag </a:t>
                      </a:r>
                      <a:br>
                        <a:rPr lang="nl-NL" sz="2400" dirty="0">
                          <a:effectLst/>
                        </a:rPr>
                      </a:br>
                      <a:r>
                        <a:rPr lang="nl-NL" sz="2400" dirty="0">
                          <a:effectLst/>
                        </a:rPr>
                        <a:t>woensdag</a:t>
                      </a:r>
                      <a:br>
                        <a:rPr lang="nl-NL" sz="2400" dirty="0">
                          <a:effectLst/>
                        </a:rPr>
                      </a:br>
                      <a:r>
                        <a:rPr lang="nl-NL" sz="2400" dirty="0">
                          <a:effectLst/>
                        </a:rPr>
                        <a:t>donderdag</a:t>
                      </a:r>
                      <a:br>
                        <a:rPr lang="nl-NL" sz="2400" dirty="0">
                          <a:effectLst/>
                        </a:rPr>
                      </a:br>
                      <a:r>
                        <a:rPr lang="nl-NL" sz="2400" dirty="0">
                          <a:effectLst/>
                        </a:rPr>
                        <a:t>vrijdag</a:t>
                      </a:r>
                      <a:br>
                        <a:rPr lang="nl-NL" sz="2400" dirty="0">
                          <a:effectLst/>
                        </a:rPr>
                      </a:br>
                      <a:endParaRPr lang="nl-NL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u="sng" dirty="0">
                          <a:effectLst/>
                        </a:rPr>
                        <a:t>zaterdag</a:t>
                      </a:r>
                      <a:br>
                        <a:rPr lang="nl-NL" sz="2400" u="sng" dirty="0">
                          <a:effectLst/>
                        </a:rPr>
                      </a:br>
                      <a:r>
                        <a:rPr lang="nl-NL" sz="2400" u="sng" dirty="0" smtClean="0">
                          <a:effectLst/>
                        </a:rPr>
                        <a:t>zondag</a:t>
                      </a:r>
                      <a:endParaRPr lang="nl-NL" sz="2400" u="sng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l-N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584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l-NL" dirty="0"/>
              <a:t>h</a:t>
            </a:r>
            <a:r>
              <a:rPr lang="nl-NL" dirty="0" smtClean="0"/>
              <a:t>et woord van de dag 2: </a:t>
            </a:r>
            <a:br>
              <a:rPr lang="nl-NL" dirty="0" smtClean="0"/>
            </a:br>
            <a:r>
              <a:rPr lang="nl-NL" dirty="0" smtClean="0"/>
              <a:t>de kleding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86917"/>
            <a:ext cx="7776864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132856"/>
            <a:ext cx="6445594" cy="3454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3327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ndertitel 6"/>
          <p:cNvSpPr>
            <a:spLocks noGrp="1"/>
          </p:cNvSpPr>
          <p:nvPr>
            <p:ph type="subTitle" idx="1"/>
          </p:nvPr>
        </p:nvSpPr>
        <p:spPr>
          <a:xfrm>
            <a:off x="1403648" y="2420888"/>
            <a:ext cx="6400800" cy="1008112"/>
          </a:xfrm>
        </p:spPr>
        <p:txBody>
          <a:bodyPr>
            <a:normAutofit/>
          </a:bodyPr>
          <a:lstStyle/>
          <a:p>
            <a:r>
              <a:rPr lang="nl-NL" sz="4400" b="1" dirty="0">
                <a:solidFill>
                  <a:srgbClr val="F7EC09"/>
                </a:solidFill>
              </a:rPr>
              <a:t>dag </a:t>
            </a:r>
            <a:r>
              <a:rPr lang="nl-NL" sz="4400" b="1" dirty="0" smtClean="0">
                <a:solidFill>
                  <a:srgbClr val="F7EC09"/>
                </a:solidFill>
              </a:rPr>
              <a:t>3</a:t>
            </a:r>
            <a:endParaRPr lang="nl-NL" sz="4400" b="1" dirty="0">
              <a:solidFill>
                <a:srgbClr val="0033CC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9981390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</a:t>
            </a:r>
            <a:r>
              <a:rPr lang="nl-NL" dirty="0" smtClean="0"/>
              <a:t>e </a:t>
            </a:r>
            <a:r>
              <a:rPr lang="nl-NL" dirty="0" err="1" smtClean="0"/>
              <a:t>bretels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t0.gstatic.com/images?q=tbn:ANd9GcQ8rQy9c4vHkmDEIHWvtKDM9IWVTEmg9MgLxEgdoALYOk0H_L1pmQ">
            <a:hlinkClick r:id="rId3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772816"/>
            <a:ext cx="3024335" cy="41044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81268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</a:t>
            </a:r>
            <a:r>
              <a:rPr lang="nl-NL" dirty="0" smtClean="0"/>
              <a:t>e hoed</a:t>
            </a:r>
            <a:endParaRPr lang="nl-NL" dirty="0"/>
          </a:p>
        </p:txBody>
      </p:sp>
      <p:pic>
        <p:nvPicPr>
          <p:cNvPr id="6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Afbeelding 7" descr="http://t0.gstatic.com/images?q=tbn:ANd9GcRha8AnO7C694KkcX8IzGVPznE1Qw4z8G-jWtcTfCRydi1SFMxvEA">
            <a:hlinkClick r:id="rId3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844824"/>
            <a:ext cx="4752528" cy="4032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93708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err="1" smtClean="0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dirty="0" err="1" smtClean="0"/>
              <a:t>het</a:t>
            </a:r>
            <a:r>
              <a:rPr lang="nl-NL" dirty="0" smtClean="0"/>
              <a:t> pak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213639_f_fdb9638cf3c60dd8fed2e4a905e8c9a7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9852" y="1775624"/>
            <a:ext cx="2664296" cy="41044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45806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</a:t>
            </a:r>
            <a:r>
              <a:rPr lang="nl-NL" dirty="0" smtClean="0"/>
              <a:t>e parasol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parasol%201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844824"/>
            <a:ext cx="5184575" cy="4104456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val="1257917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</a:t>
            </a:r>
            <a:r>
              <a:rPr lang="nl-NL" dirty="0" smtClean="0"/>
              <a:t>e sport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titelbild-sport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700808"/>
            <a:ext cx="4896544" cy="4248471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val="2250754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</a:t>
            </a:r>
            <a:r>
              <a:rPr lang="nl-NL" dirty="0" smtClean="0"/>
              <a:t>e wandelstok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2600000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772816"/>
            <a:ext cx="2664296" cy="4104455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val="1398668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err="1" smtClean="0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dirty="0" err="1" smtClean="0"/>
              <a:t>het</a:t>
            </a:r>
            <a:r>
              <a:rPr lang="nl-NL" dirty="0" smtClean="0"/>
              <a:t> ijsje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t3.gstatic.com/images?q=tbn:ANd9GcTeousBEGPhMfj_azyKoV_kZflW2C-DG1v64UBwJ2CCFQNd7K8V">
            <a:hlinkClick r:id="rId3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772816"/>
            <a:ext cx="3672407" cy="41044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81302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kopen</a:t>
            </a:r>
            <a:endParaRPr lang="nl-NL" dirty="0"/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 descr="http://t3.gstatic.com/images?q=tbn:ANd9GcQZho54xgc1_gsCMMaP51CR4G_mmCyiITJ8g0px2EBd6m-xzBScXw">
            <a:hlinkClick r:id="rId3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844824"/>
            <a:ext cx="4896544" cy="396043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28411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schaatsen</a:t>
            </a:r>
            <a:endParaRPr lang="nl-NL" dirty="0"/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schaatsen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8578" y="1782122"/>
            <a:ext cx="4320480" cy="4248472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val="3465414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l-NL" dirty="0"/>
              <a:t>h</a:t>
            </a:r>
            <a:r>
              <a:rPr lang="nl-NL" dirty="0" smtClean="0"/>
              <a:t>et woord van de dag 3: </a:t>
            </a:r>
            <a:br>
              <a:rPr lang="nl-NL" dirty="0" smtClean="0"/>
            </a:br>
            <a:r>
              <a:rPr lang="nl-NL" dirty="0" smtClean="0"/>
              <a:t>jong en oud</a:t>
            </a:r>
            <a:endParaRPr lang="nl-NL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600200"/>
            <a:ext cx="7632848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53969" y="1772816"/>
            <a:ext cx="4036060" cy="40360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80423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d</a:t>
            </a:r>
            <a:r>
              <a:rPr lang="nl-NL" b="1" dirty="0" smtClean="0"/>
              <a:t>e verhaalplaten van dag 3</a:t>
            </a:r>
            <a:endParaRPr lang="nl-NL" b="1" dirty="0"/>
          </a:p>
        </p:txBody>
      </p:sp>
      <p:pic>
        <p:nvPicPr>
          <p:cNvPr id="4" name="Tijdelijke aanduiding voor inhoud 3" descr="C:\Users\Gebruiker\Documents\M.N. Prisma\MN origineel\MN cursus 2 origineel\cd2\module 3\C2 M3 D3 Meneer Henk 1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272" y="1600200"/>
            <a:ext cx="3201456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90638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de verhaalplaten van dag 3</a:t>
            </a:r>
          </a:p>
        </p:txBody>
      </p:sp>
      <p:pic>
        <p:nvPicPr>
          <p:cNvPr id="4" name="Tijdelijke aanduiding voor inhoud 3" descr="C:\Users\Gebruiker\Documents\M.N. Prisma\MN origineel\MN cursus 2 origineel\cd2\module 3\C2 M3 D3 Meneer Henk 2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013" y="1600200"/>
            <a:ext cx="319997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4514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de verhaalplaten van dag 3</a:t>
            </a:r>
          </a:p>
        </p:txBody>
      </p:sp>
      <p:pic>
        <p:nvPicPr>
          <p:cNvPr id="5" name="Tijdelijke aanduiding voor inhoud 4" descr="C:\Users\Gebruiker\Documents\M.N. Prisma\MN origineel\MN cursus 2 origineel\cd2\module 3\C2 M3 D3 Meneer Henk 3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013" y="1600200"/>
            <a:ext cx="319997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39225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de verhaalplaten van dag 3</a:t>
            </a:r>
          </a:p>
        </p:txBody>
      </p:sp>
      <p:pic>
        <p:nvPicPr>
          <p:cNvPr id="4" name="Tijdelijke aanduiding voor inhoud 3" descr="C:\Users\Gebruiker\Documents\M.N. Prisma\MN origineel\MN cursus 2 origineel\cd2\module 3\C2 M3 D3 Meneer Henk 4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013" y="1600200"/>
            <a:ext cx="319997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89694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ndertitel 6"/>
          <p:cNvSpPr>
            <a:spLocks noGrp="1"/>
          </p:cNvSpPr>
          <p:nvPr>
            <p:ph type="subTitle" idx="1"/>
          </p:nvPr>
        </p:nvSpPr>
        <p:spPr>
          <a:xfrm>
            <a:off x="1403648" y="2420888"/>
            <a:ext cx="6400800" cy="1008112"/>
          </a:xfrm>
        </p:spPr>
        <p:txBody>
          <a:bodyPr>
            <a:normAutofit/>
          </a:bodyPr>
          <a:lstStyle/>
          <a:p>
            <a:r>
              <a:rPr lang="nl-NL" sz="4400" b="1" dirty="0">
                <a:solidFill>
                  <a:srgbClr val="F7EC09"/>
                </a:solidFill>
              </a:rPr>
              <a:t>dag 4</a:t>
            </a:r>
            <a:endParaRPr lang="nl-NL" sz="4400" b="1" dirty="0">
              <a:solidFill>
                <a:srgbClr val="0033CC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9015597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wij</a:t>
            </a:r>
            <a:endParaRPr lang="nl-NL" dirty="0"/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demo.directchange.nl/userfiles/images/wie_zijn_wij3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700808"/>
            <a:ext cx="4248472" cy="42484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38483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</a:t>
            </a:r>
            <a:r>
              <a:rPr lang="nl-NL" dirty="0" smtClean="0"/>
              <a:t>ij en zij</a:t>
            </a:r>
            <a:endParaRPr lang="nl-NL" dirty="0"/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t0.gstatic.com/images?q=tbn:ANd9GcSgcCee1byyiUFkTkrGmjn6cXev-ly6uZDvjm1R0FRDSSC4RxH2Vg">
            <a:hlinkClick r:id="rId3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844824"/>
            <a:ext cx="4536504" cy="40324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18294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</a:t>
            </a:r>
            <a:r>
              <a:rPr lang="nl-NL" dirty="0" smtClean="0"/>
              <a:t>e hoepel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Gerelateerde afbeeldi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060848"/>
            <a:ext cx="3887924" cy="3887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2436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</a:t>
            </a:r>
            <a:r>
              <a:rPr lang="nl-NL" dirty="0" smtClean="0"/>
              <a:t>e helm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fytovrancken.be/afbeeldingen/Bruder/Pro%20Series/Toebehoren/10200%20helm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772816"/>
            <a:ext cx="4320480" cy="41044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27570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</a:t>
            </a:r>
            <a:r>
              <a:rPr lang="nl-NL" dirty="0" smtClean="0"/>
              <a:t>e tong uitsteken</a:t>
            </a:r>
            <a:endParaRPr lang="nl-NL" dirty="0"/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tibet_to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634" y="1707201"/>
            <a:ext cx="3312367" cy="4320480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val="4186550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err="1" smtClean="0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dirty="0" err="1" smtClean="0"/>
              <a:t>het</a:t>
            </a:r>
            <a:r>
              <a:rPr lang="nl-NL" dirty="0" smtClean="0"/>
              <a:t> masker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hetelfdehuis.nl/userfiles/image/Gerda-Prins-maskerade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772816"/>
            <a:ext cx="2952328" cy="41044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72532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</a:t>
            </a:r>
            <a:r>
              <a:rPr lang="nl-NL" dirty="0" smtClean="0"/>
              <a:t>e trommel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meanderspeelgoed.nl/f-trommel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772816"/>
            <a:ext cx="4752528" cy="41044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45488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</a:t>
            </a:r>
            <a:r>
              <a:rPr lang="nl-NL" dirty="0" smtClean="0"/>
              <a:t>e spiegel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files.rakuten.de/cd450768a99e3ce125ed638063908f9b/images/45022237_37833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772816"/>
            <a:ext cx="4032447" cy="41044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74968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opzetten</a:t>
            </a:r>
            <a:endParaRPr lang="nl-NL" dirty="0"/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Tijdelijke aanduiding voor inhoud 3" descr="30_-voordelen-van-brillen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844824"/>
            <a:ext cx="5328592" cy="4176463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val="1336638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afzetten</a:t>
            </a:r>
            <a:endParaRPr lang="nl-NL" dirty="0"/>
          </a:p>
        </p:txBody>
      </p:sp>
      <p:pic>
        <p:nvPicPr>
          <p:cNvPr id="6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Afbeelding 7" descr="http://julian.scheffers.net/fotos/september04/m_julian_neemt_petje_af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844824"/>
            <a:ext cx="5256584" cy="4032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2332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pompen</a:t>
            </a:r>
            <a:endParaRPr lang="nl-NL" dirty="0"/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 descr="http://t3.gstatic.com/images?q=tbn:ANd9GcRYgBQMYbNwoYWN6semeeHXxq8hT7CADnp_Wnx3YkMjryPBBZlz">
            <a:hlinkClick r:id="rId3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772816"/>
            <a:ext cx="5184576" cy="42484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09074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fietsen</a:t>
            </a:r>
            <a:endParaRPr lang="nl-NL" dirty="0"/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s3.she.be/nl/imgpath/assets_img_she/2011/04/08/1855553/steeds-minder-ouders-leren-kind-fietsen_1000x667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772816"/>
            <a:ext cx="5256584" cy="41764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05050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</a:t>
            </a:r>
            <a:r>
              <a:rPr lang="nl-NL" dirty="0" smtClean="0"/>
              <a:t>et woord van de dag 4: opzetten</a:t>
            </a:r>
            <a:endParaRPr lang="nl-NL" dirty="0"/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395537" y="1268760"/>
            <a:ext cx="8235488" cy="5040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Tijdelijke aanduiding voor inhoud 3" descr="30_-voordelen-van-brillen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8468" y="1772816"/>
            <a:ext cx="6113780" cy="4075807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val="2666955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</a:t>
            </a:r>
            <a:r>
              <a:rPr lang="en-US" dirty="0" smtClean="0"/>
              <a:t>e </a:t>
            </a:r>
            <a:r>
              <a:rPr lang="en-US" dirty="0" err="1" smtClean="0"/>
              <a:t>taalfuncties</a:t>
            </a:r>
            <a:r>
              <a:rPr lang="en-US" dirty="0" smtClean="0"/>
              <a:t> van dag 4</a:t>
            </a:r>
            <a:endParaRPr lang="nl-NL" dirty="0"/>
          </a:p>
        </p:txBody>
      </p:sp>
      <p:pic>
        <p:nvPicPr>
          <p:cNvPr id="1026" name="Picture 2" descr="C:\Users\Gebruiker\Pictures\MP Navigator EX\2016_11_13\IMG_0002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72" b="2256"/>
          <a:stretch/>
        </p:blipFill>
        <p:spPr bwMode="auto">
          <a:xfrm rot="10800000">
            <a:off x="2437625" y="1212637"/>
            <a:ext cx="4078590" cy="5312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7019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ndertitel 6"/>
          <p:cNvSpPr>
            <a:spLocks noGrp="1"/>
          </p:cNvSpPr>
          <p:nvPr>
            <p:ph type="subTitle" idx="1"/>
          </p:nvPr>
        </p:nvSpPr>
        <p:spPr>
          <a:xfrm>
            <a:off x="1403648" y="2420888"/>
            <a:ext cx="6400800" cy="1008112"/>
          </a:xfrm>
        </p:spPr>
        <p:txBody>
          <a:bodyPr>
            <a:normAutofit/>
          </a:bodyPr>
          <a:lstStyle/>
          <a:p>
            <a:r>
              <a:rPr lang="nl-NL" sz="4400" b="1">
                <a:solidFill>
                  <a:srgbClr val="F7EC09"/>
                </a:solidFill>
              </a:rPr>
              <a:t>dag </a:t>
            </a:r>
            <a:r>
              <a:rPr lang="nl-NL" sz="4400" b="1" dirty="0">
                <a:solidFill>
                  <a:srgbClr val="F7EC09"/>
                </a:solidFill>
              </a:rPr>
              <a:t>5</a:t>
            </a:r>
            <a:endParaRPr lang="nl-NL" sz="4400" b="1" dirty="0">
              <a:solidFill>
                <a:srgbClr val="0033CC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901559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vegen</a:t>
            </a:r>
            <a:endParaRPr lang="nl-NL" dirty="0"/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simonemichelle.nl/blogoud/images/vegen2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682405"/>
            <a:ext cx="5616623" cy="43204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38041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ruilen</a:t>
            </a:r>
            <a:endParaRPr lang="nl-NL" dirty="0"/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woonfabriek-online.nl/skin/frontend/default/default/images/media/winkelblok4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700808"/>
            <a:ext cx="4176464" cy="43204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21900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vangen</a:t>
            </a:r>
            <a:endParaRPr lang="nl-NL" dirty="0"/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t1.gstatic.com/images?q=tbn:ANd9GcS4AZmAEjkWwrh-4OfnzvcVUUgOd9J0PZcFYa2UCcLJM92Q46qOxQ&amp;t=1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844824"/>
            <a:ext cx="4608512" cy="41044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75256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vissen</a:t>
            </a:r>
            <a:endParaRPr lang="nl-NL" dirty="0"/>
          </a:p>
        </p:txBody>
      </p:sp>
      <p:pic>
        <p:nvPicPr>
          <p:cNvPr id="6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Afbeelding 7" descr="http://www.flevodo.nl/attachments/Image/jaar_2012/sport/vissen_vangen/vissen_vangen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772816"/>
            <a:ext cx="5112568" cy="41764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06190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vliegen</a:t>
            </a:r>
            <a:endParaRPr lang="nl-NL" dirty="0"/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margeke.punt.nl/upload/buizerd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772816"/>
            <a:ext cx="4320480" cy="42484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54728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snel</a:t>
            </a:r>
            <a:endParaRPr lang="nl-NL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http://t0.gstatic.com/images?q=tbn:ANd9GcT-QtT9yHUJQfyOEt8PShrQPFFDBzCv50li41NAso14a2UTuXWoOQ">
            <a:hlinkClick r:id="rId3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772816"/>
            <a:ext cx="4536504" cy="40324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19739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l-NL" b="1" dirty="0"/>
              <a:t>h</a:t>
            </a:r>
            <a:r>
              <a:rPr lang="nl-NL" b="1" dirty="0" smtClean="0"/>
              <a:t>et woord van de dag 5: aantrekken</a:t>
            </a:r>
            <a:endParaRPr lang="nl-NL" b="1" dirty="0"/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755576" y="1556792"/>
            <a:ext cx="7776864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 descr="Beschrijving: Beschrijving: http://www.noa-alexandra.nl/2007/november2007/aankleden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844824"/>
            <a:ext cx="5702300" cy="42710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03035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de </a:t>
            </a:r>
            <a:r>
              <a:rPr lang="nl-NL" dirty="0" smtClean="0"/>
              <a:t>taalfuncties van dag 5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 smtClean="0"/>
          </a:p>
          <a:p>
            <a:endParaRPr lang="nl-NL"/>
          </a:p>
          <a:p>
            <a:r>
              <a:rPr lang="nl-NL" smtClean="0"/>
              <a:t>Opschieten</a:t>
            </a:r>
            <a:r>
              <a:rPr lang="nl-NL" dirty="0"/>
              <a:t>:</a:t>
            </a:r>
          </a:p>
          <a:p>
            <a:r>
              <a:rPr lang="nl-NL" dirty="0"/>
              <a:t>- schiet eens op!</a:t>
            </a:r>
          </a:p>
        </p:txBody>
      </p:sp>
    </p:spTree>
    <p:extLst>
      <p:ext uri="{BB962C8B-B14F-4D97-AF65-F5344CB8AC3E}">
        <p14:creationId xmlns:p14="http://schemas.microsoft.com/office/powerpoint/2010/main" val="798194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bijna</a:t>
            </a:r>
            <a:endParaRPr lang="nl-NL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foto8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886"/>
          <a:stretch/>
        </p:blipFill>
        <p:spPr bwMode="auto">
          <a:xfrm>
            <a:off x="2051720" y="1772816"/>
            <a:ext cx="5040559" cy="4032448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val="344624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vervelend</a:t>
            </a:r>
            <a:endParaRPr lang="nl-NL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http://peuterkleuter.jongegezinnen.nl/upload_mm/b/2/8/18054_bl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702265"/>
            <a:ext cx="5472608" cy="41764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35360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</TotalTime>
  <Words>236</Words>
  <Application>Microsoft Office PowerPoint</Application>
  <PresentationFormat>Diavoorstelling (4:3)</PresentationFormat>
  <Paragraphs>83</Paragraphs>
  <Slides>76</Slides>
  <Notes>0</Notes>
  <HiddenSlides>0</HiddenSlides>
  <MMClips>1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76</vt:i4>
      </vt:variant>
    </vt:vector>
  </HeadingPairs>
  <TitlesOfParts>
    <vt:vector size="82" baseType="lpstr">
      <vt:lpstr>Arial</vt:lpstr>
      <vt:lpstr>Calibri</vt:lpstr>
      <vt:lpstr>Century Gothic</vt:lpstr>
      <vt:lpstr>Times New Roman</vt:lpstr>
      <vt:lpstr>Wingdings</vt:lpstr>
      <vt:lpstr>Kantoorthema</vt:lpstr>
      <vt:lpstr>de woordkaarten van cursus 2 module 3</vt:lpstr>
      <vt:lpstr>dag 1</vt:lpstr>
      <vt:lpstr>de schaatsen</vt:lpstr>
      <vt:lpstr>lhet weekend</vt:lpstr>
      <vt:lpstr>schaatsen</vt:lpstr>
      <vt:lpstr>de tong uitsteken</vt:lpstr>
      <vt:lpstr>vegen</vt:lpstr>
      <vt:lpstr>bijna</vt:lpstr>
      <vt:lpstr>vervelend</vt:lpstr>
      <vt:lpstr>hard (vallen)</vt:lpstr>
      <vt:lpstr>heen en weer</vt:lpstr>
      <vt:lpstr>opnieuw</vt:lpstr>
      <vt:lpstr>nu</vt:lpstr>
      <vt:lpstr>straks</vt:lpstr>
      <vt:lpstr>eerst-daarna</vt:lpstr>
      <vt:lpstr>het woord van de dag 1: schaatsen</vt:lpstr>
      <vt:lpstr>Het verhaal dag 1 Klik op </vt:lpstr>
      <vt:lpstr>de verhaalplaten van dag 1</vt:lpstr>
      <vt:lpstr>de verhaalplaten van dag 1</vt:lpstr>
      <vt:lpstr>de verhaalplaten van dag 1</vt:lpstr>
      <vt:lpstr>de verhaalplaten van dag 1</vt:lpstr>
      <vt:lpstr>de verhaalplaten van dag 1</vt:lpstr>
      <vt:lpstr>PowerPoint-presentatie</vt:lpstr>
      <vt:lpstr>lhet hemd</vt:lpstr>
      <vt:lpstr>de hoge hakken</vt:lpstr>
      <vt:lpstr>lhet jaar</vt:lpstr>
      <vt:lpstr>de kleding</vt:lpstr>
      <vt:lpstr>de maand</vt:lpstr>
      <vt:lpstr>de maillot</vt:lpstr>
      <vt:lpstr>de mode</vt:lpstr>
      <vt:lpstr>de onderbroek</vt:lpstr>
      <vt:lpstr>de pantoffels</vt:lpstr>
      <vt:lpstr>de pet</vt:lpstr>
      <vt:lpstr>de trui</vt:lpstr>
      <vt:lpstr>de week</vt:lpstr>
      <vt:lpstr>de winter</vt:lpstr>
      <vt:lpstr>de zomer</vt:lpstr>
      <vt:lpstr>aandoen/aantrekken</vt:lpstr>
      <vt:lpstr>uitdoen/uittrekken</vt:lpstr>
      <vt:lpstr>het woord van de dag 2:  de kleding</vt:lpstr>
      <vt:lpstr>PowerPoint-presentatie</vt:lpstr>
      <vt:lpstr>de bretels</vt:lpstr>
      <vt:lpstr>de hoed</vt:lpstr>
      <vt:lpstr>lhet pak</vt:lpstr>
      <vt:lpstr>de parasol</vt:lpstr>
      <vt:lpstr>de sport</vt:lpstr>
      <vt:lpstr>de wandelstok</vt:lpstr>
      <vt:lpstr>lhet ijsje</vt:lpstr>
      <vt:lpstr>kopen</vt:lpstr>
      <vt:lpstr>het woord van de dag 3:  jong en oud</vt:lpstr>
      <vt:lpstr>de verhaalplaten van dag 3</vt:lpstr>
      <vt:lpstr>de verhaalplaten van dag 3</vt:lpstr>
      <vt:lpstr>de verhaalplaten van dag 3</vt:lpstr>
      <vt:lpstr>de verhaalplaten van dag 3</vt:lpstr>
      <vt:lpstr>PowerPoint-presentatie</vt:lpstr>
      <vt:lpstr>wij</vt:lpstr>
      <vt:lpstr>hij en zij</vt:lpstr>
      <vt:lpstr>de hoepel</vt:lpstr>
      <vt:lpstr>de helm</vt:lpstr>
      <vt:lpstr>lhet masker</vt:lpstr>
      <vt:lpstr>de trommel</vt:lpstr>
      <vt:lpstr>de spiegel</vt:lpstr>
      <vt:lpstr>opzetten</vt:lpstr>
      <vt:lpstr>afzetten</vt:lpstr>
      <vt:lpstr>pompen</vt:lpstr>
      <vt:lpstr>fietsen</vt:lpstr>
      <vt:lpstr>het woord van de dag 4: opzetten</vt:lpstr>
      <vt:lpstr>de taalfuncties van dag 4</vt:lpstr>
      <vt:lpstr>PowerPoint-presentatie</vt:lpstr>
      <vt:lpstr>ruilen</vt:lpstr>
      <vt:lpstr>vangen</vt:lpstr>
      <vt:lpstr>vissen</vt:lpstr>
      <vt:lpstr>vliegen</vt:lpstr>
      <vt:lpstr>snel</vt:lpstr>
      <vt:lpstr>het woord van de dag 5: aantrekken</vt:lpstr>
      <vt:lpstr>de taalfuncties van dag 5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 woordkaarten van C2 M3</dc:title>
  <dc:creator>Gebruiker</dc:creator>
  <cp:lastModifiedBy>Gabriëlle ten Klooster</cp:lastModifiedBy>
  <cp:revision>26</cp:revision>
  <dcterms:created xsi:type="dcterms:W3CDTF">2015-06-27T21:48:42Z</dcterms:created>
  <dcterms:modified xsi:type="dcterms:W3CDTF">2021-02-19T14:47:37Z</dcterms:modified>
  <cp:contentStatus>Definitief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