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3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41" r:id="rId18"/>
    <p:sldId id="271" r:id="rId19"/>
    <p:sldId id="272" r:id="rId20"/>
    <p:sldId id="273" r:id="rId21"/>
    <p:sldId id="274" r:id="rId22"/>
    <p:sldId id="275" r:id="rId23"/>
    <p:sldId id="332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33" r:id="rId41"/>
    <p:sldId id="33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39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40" r:id="rId70"/>
    <p:sldId id="323" r:id="rId71"/>
    <p:sldId id="324" r:id="rId72"/>
    <p:sldId id="325" r:id="rId73"/>
    <p:sldId id="326" r:id="rId74"/>
    <p:sldId id="327" r:id="rId75"/>
    <p:sldId id="328" r:id="rId76"/>
    <p:sldId id="329" r:id="rId7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42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743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99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620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956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24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68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69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15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25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52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31740-6510-40A1-852B-4971058831A0}" type="datetimeFigureOut">
              <a:rPr lang="nl-NL" smtClean="0"/>
              <a:t>19-2-2021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3D5B9-069B-4D9A-A0C4-6A4C7ACDDA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48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kleding&amp;hl=nl&amp;gbv=2&amp;biw=1920&amp;bih=817&amp;tbm=isch&amp;tbnid=X2tSg7rRLeib0M:&amp;imgrefurl=http://ilovebeauty89.blogspot.com/2011/06/shoplog-kleding.html&amp;docid=IJfQ21t9bMrG-M&amp;imgurl=http://www.vgn.nl/media/4d218861cae08/Kleding_854x700.jpg&amp;w=854&amp;h=556&amp;ei=Hrq0T4K4H8iq-AaX6r38DQ&amp;zoom=1&amp;iact=hc&amp;vpx=396&amp;vpy=66&amp;dur=3094&amp;hovh=181&amp;hovw=278&amp;tx=178&amp;ty=107&amp;sig=114440088025714174403&amp;page=1&amp;tbnh=118&amp;tbnw=155&amp;start=0&amp;ndsp=68&amp;ved=1t:429,r:32,s:0,i:20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kalender+2012&amp;um=1&amp;hl=nl&amp;sa=N&amp;qscrl=1&amp;nord=1&amp;rlz=1T4ACAW_nlNL422NL424&amp;biw=1920&amp;bih=817&amp;tbm=isch&amp;tbnid=93qF9LFZKfLrJM:&amp;imgrefurl=http://www.knutselopdrachten.nl/knutselen/feestdagen/kalender/&amp;docid=hLK1BCP7swegSM&amp;imgurl=http://www.knutselopdrachten.nl/afbeeldingen/kalender%20feestdagen/Kalender2012_1.jpg&amp;w=542&amp;h=510&amp;ei=nLq0T8jYLcWZ-wbT6eTvDQ&amp;zoom=1&amp;iact=hc&amp;vpx=1583&amp;vpy=149&amp;dur=4300&amp;hovh=218&amp;hovw=231&amp;tx=63&amp;ty=135&amp;sig=114440088025714174403&amp;page=1&amp;tbnh=88&amp;tbnw=93&amp;start=0&amp;ndsp=69&amp;ved=1t:429,r:15,s:0,i:14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mode&amp;um=1&amp;hl=nl&amp;qscrl=1&amp;nord=1&amp;rlz=1T4ACAW_nlNL422NL424&amp;biw=1920&amp;bih=817&amp;tbm=isch&amp;tbnid=D2Y8szKf9433xM:&amp;imgrefurl=http://zakendoeninspanje.nl/nieuws/uitgaande-handelsmissie-mode-en-textiel-naar-spanje-51.html&amp;docid=ykUovrzln6HAvM&amp;imgurl=http://zakendoeninspanje.nl/upload/image/1177484-a63944481eb2f52eeedd02f5b3a897921.jpg&amp;w=398&amp;h=397&amp;ei=2bu0T-D0D4Wl-gbTnrHyDQ&amp;zoom=1&amp;iact=hc&amp;vpx=1129&amp;vpy=144&amp;dur=7494&amp;hovh=224&amp;hovw=225&amp;tx=135&amp;ty=124&amp;sig=114440088025714174403&amp;page=1&amp;tbnh=86&amp;tbnw=94&amp;start=0&amp;ndsp=69&amp;ved=1t:429,r:9,s:0,i:15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winter&amp;um=1&amp;hl=nl&amp;qscrl=1&amp;nord=1&amp;rlz=1T4ACAW_nlNL422NL424&amp;biw=1920&amp;bih=817&amp;tbm=isch&amp;tbnid=KQedFiB1mRAMdM:&amp;imgrefurl=http://www.noupe.com/wallpaper/beautiful-christmas-and-winter-wallpapers-for-your-desktop.html&amp;docid=0vGEZjjKsJPfzM&amp;imgurl=http://media.noupe.com//uploads/2009/12/wallpapers-landscape-winter-snow-covered-spruce-trees.jpg&amp;w=500&amp;h=375&amp;ei=lr60T8neG4rz-gaxhuH1DQ&amp;zoom=1&amp;iact=hc&amp;vpx=800&amp;vpy=258&amp;dur=1310&amp;hovh=194&amp;hovw=259&amp;tx=183&amp;ty=123&amp;sig=114440088025714174403&amp;page=1&amp;tbnh=91&amp;tbnw=121&amp;start=0&amp;ndsp=62&amp;ved=1t:429,r:20,s:0,i:17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de+zomer&amp;um=1&amp;hl=nl&amp;qscrl=1&amp;nord=1&amp;rlz=1T4ACAW_nlNL422NL424&amp;biw=1920&amp;bih=817&amp;tbm=isch&amp;tbnid=FjKZAoaJHgYWvM:&amp;imgrefurl=http://www.callingheverhuurservice.nl/callingheverhuurservice/index.html?m_id=44&amp;docid=VcaSd9l2mXyGuM&amp;imgurl=http://www.callingheverhuurservice.nl/foto/callingheverhuur/nl/Zomer%20op%20het%20strand.JPG&amp;w=1024&amp;h=768&amp;ei=5720T7ilGtH1-ga7vu36DQ&amp;zoom=1&amp;iact=hc&amp;vpx=911&amp;vpy=107&amp;dur=1870&amp;hovh=194&amp;hovw=259&amp;tx=154&amp;ty=114&amp;sig=114440088025714174403&amp;page=1&amp;tbnh=88&amp;tbnw=117&amp;start=0&amp;ndsp=59&amp;ved=1t:429,r:6,s:0,i:10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bretels&amp;num=10&amp;hl=en&amp;biw=1920&amp;bih=754&amp;tbm=isch&amp;tbnid=WSQs0ukLYMj9NM:&amp;imgrefurl=http://blogs.fonq.nl/webshops-tv-personages/&amp;imgurl=http://blogs.fonq.nl/wp-content/uploads/2008/01/istock_000004612474xsmall.jpg&amp;w=283&amp;h=424&amp;ei=R2w6UK66GcLH0QW1xoHgBQ&amp;zoom=1&amp;iact=hc&amp;vpx=1520&amp;vpy=296&amp;dur=328&amp;hovh=275&amp;hovw=183&amp;tx=118&amp;ty=152&amp;sig=104438204577482536398&amp;page=1&amp;tbnh=128&amp;tbnw=83&amp;start=0&amp;ndsp=51&amp;ved=1t:429,r:22,s:0,i:14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hoed&amp;hl=en&amp;biw=1920&amp;bih=754&amp;tbm=isch&amp;tbnid=BwZYEmt_tEiBIM:&amp;imgrefurl=http://nl.wikipedia.org/wiki/Hoed&amp;imgurl=http://upload.wikimedia.org/wikipedia/commons/thumb/6/64/Hatt.jpg/275px-Hatt.jpg&amp;w=275&amp;h=244&amp;ei=5mw6ULzmFue40QXnrIHQBA&amp;zoom=1&amp;iact=hc&amp;vpx=536&amp;vpy=2&amp;dur=97&amp;hovh=195&amp;hovw=220&amp;tx=117&amp;ty=42&amp;sig=104438204577482536398&amp;page=1&amp;tbnh=107&amp;tbnw=121&amp;start=0&amp;ndsp=44&amp;ved=1t:429,r:3,s:0,i:82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ijsje&amp;hl=en&amp;biw=1920&amp;bih=793&amp;tbm=isch&amp;tbnid=NN9n5crBDf6VBM:&amp;imgrefurl=http://niekes.punt.nl/?a=2006-06&amp;imgurl=http://niekes.punt.nl/upload/ICECREAMpje.gif&amp;w=396&amp;h=500&amp;ei=9m46UMuAKYe20QXo9YCwBQ&amp;zoom=1&amp;iact=hc&amp;vpx=514&amp;vpy=275&amp;dur=1214&amp;hovh=252&amp;hovw=200&amp;tx=118&amp;ty=129&amp;sig=104438204577482536398&amp;page=1&amp;tbnh=93&amp;tbnw=74&amp;start=0&amp;ndsp=73&amp;ved=1t:429,r:20,s:0,i:13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ijsje+kopen&amp;hl=en&amp;biw=1920&amp;bih=754&amp;tbm=isch&amp;tbnid=rEj_emJVtHuEHM:&amp;imgrefurl=http://www.flickr.com/photos/martinsr/2462345012/&amp;imgurl=http://farm3.staticflickr.com/2126/2462345012_433b48e569_z.jpg?zz%3D1&amp;w=640&amp;h=480&amp;ei=3W86UNeIMaqX1AX-h4HQAQ&amp;zoom=1&amp;iact=hc&amp;vpx=1055&amp;vpy=425&amp;dur=2312&amp;hovh=194&amp;hovw=259&amp;tx=134&amp;ty=133&amp;sig=104438204577482536398&amp;page=2&amp;tbnh=133&amp;tbnw=179&amp;start=42&amp;ndsp=50&amp;ved=1t:429,r:15,s:42,i:25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jongetje+meisje&amp;hl=en&amp;biw=1920&amp;bih=754&amp;tbm=isch&amp;tbnid=M2NMsIb8FWDtTM:&amp;imgrefurl=http://nl.123rf.com/photo_7955573_kleine-jongen-en-meisje-knuffelen-geafa-soleerd-op-wit.html&amp;imgurl=http://us.123rf.com/400wm/400/400/noam/noam1010/noam101000020/7955573-kleine-jongen-en-meisje-knuffelen-geafa-soleerd-op-wit.jpg&amp;w=1200&amp;h=1107&amp;ei=aXY6UIHhHemp0QWWs4DADg&amp;zoom=1&amp;iact=hc&amp;vpx=1639&amp;vpy=419&amp;dur=451&amp;hovh=216&amp;hovw=234&amp;tx=203&amp;ty=153&amp;sig=104438204577482536398&amp;page=2&amp;tbnh=137&amp;tbnw=148&amp;start=41&amp;ndsp=53&amp;ved=1t:429,r:10,s:41,i:232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fiets+oppompen&amp;um=1&amp;hl=nl&amp;qscrl=1&amp;nord=1&amp;rlz=1T4ACAW_nlNL422NL424&amp;biw=1920&amp;bih=817&amp;tbm=isch&amp;tbnid=4dJ_CkkDgLpWYM:&amp;imgrefurl=http://blog.rijstveld.com/2008/06/fietsband-oppompen.html&amp;docid=C69krrGP--EkbM&amp;imgurl=http://lh6.ggpht.com/fransinlaos/SEqpLhHh7MI/AAAAAAAADew/F2-DKgyDpsQ/P6070177.JPG&amp;w=512&amp;h=384&amp;ei=vMi0T7n0KM-q-gaVgP3uDQ&amp;zoom=1&amp;iact=hc&amp;vpx=991&amp;vpy=160&amp;dur=2139&amp;hovh=194&amp;hovw=259&amp;tx=131&amp;ty=105&amp;sig=114440088025714174403&amp;page=1&amp;tbnh=88&amp;tbnw=117&amp;start=0&amp;ndsp=62&amp;ved=1t:429,r:7,s:0,i:97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snel&amp;um=1&amp;hl=nl&amp;qscrl=1&amp;nord=1&amp;rlz=1T4ACAW_nlNL422NL424&amp;biw=1920&amp;bih=817&amp;tbm=isch&amp;tbnid=BZfAXVNrC6icCM:&amp;imgrefurl=http://www.bvitaminen.nl/gedachten/even-snel/&amp;docid=7vDhUrKFIsCe5M&amp;imgurl=http://www.bvitaminen.nl/wp-content/uploads/2011/05/snel.jpg&amp;w=1750&amp;h=1240&amp;ei=DMy0T9iZN8fQ-gajnMmRDg&amp;zoom=1&amp;iact=hc&amp;vpx=152&amp;vpy=163&amp;dur=866&amp;hovh=189&amp;hovw=267&amp;tx=141&amp;ty=107&amp;sig=114440088025714174403&amp;page=1&amp;tbnh=89&amp;tbnw=134&amp;start=0&amp;ndsp=60&amp;ved=1t:429,r:0,s:0,i:8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7EC09"/>
                </a:solidFill>
              </a:rPr>
              <a:t>de woordkaarten van cursus </a:t>
            </a:r>
            <a:r>
              <a:rPr lang="nl-NL" b="1" dirty="0" smtClean="0">
                <a:solidFill>
                  <a:srgbClr val="F7EC09"/>
                </a:solidFill>
              </a:rPr>
              <a:t>2 </a:t>
            </a:r>
            <a:r>
              <a:rPr lang="nl-NL" b="1">
                <a:solidFill>
                  <a:srgbClr val="F7EC09"/>
                </a:solidFill>
              </a:rPr>
              <a:t>module 3</a:t>
            </a:r>
            <a:endParaRPr lang="nl-NL" b="1" dirty="0">
              <a:solidFill>
                <a:srgbClr val="F7EC0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</a:t>
            </a:r>
            <a:r>
              <a:rPr lang="nl-NL" dirty="0" smtClean="0"/>
              <a:t>ard (vallen)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chaats3763-6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544616" cy="417646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7316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</a:t>
            </a:r>
            <a:r>
              <a:rPr lang="nl-NL" dirty="0" smtClean="0"/>
              <a:t>een en weer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ikzoekbabyspullen.nl/img/61/172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r="7699"/>
          <a:stretch/>
        </p:blipFill>
        <p:spPr bwMode="auto">
          <a:xfrm>
            <a:off x="2231740" y="1782479"/>
            <a:ext cx="4680520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8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opnieuw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jdelijke aanduiding voor inhoud 3" descr="schaats3755-4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772816"/>
            <a:ext cx="5112568" cy="410445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3703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nu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1" y="1600200"/>
            <a:ext cx="72339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Beschrijving: C:\Users\Gebruiker\Pictures\2012_04_21\klanklessen_002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5746"/>
            <a:ext cx="2880320" cy="4032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9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straks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1" y="1600200"/>
            <a:ext cx="72339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Beschrijving: C:\Users\Gebruiker\Pictures\2012_04_21\klanklessen_002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425" y="1916832"/>
            <a:ext cx="2759749" cy="3960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7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</a:t>
            </a:r>
            <a:r>
              <a:rPr lang="nl-NL" dirty="0" smtClean="0"/>
              <a:t>erst-daarna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1" y="1600200"/>
            <a:ext cx="72339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ees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55164"/>
            <a:ext cx="3168352" cy="370608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Tijdelijke aanduiding voor inhoud 8" descr="92796163_d55a0e766c_o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55164"/>
            <a:ext cx="2952328" cy="370608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71348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</a:t>
            </a:r>
            <a:r>
              <a:rPr lang="nl-NL" dirty="0" smtClean="0"/>
              <a:t>et woord van de dag 1: schaatsen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83568" y="1556792"/>
            <a:ext cx="7920880" cy="460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aats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4392488" cy="396044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1305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2M3D1 Ga je mee schaats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E6C2F5C5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52645"/>
            <a:ext cx="642620" cy="48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00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C:\Users\Gebruiker\Documents\M.N. Prisma\MN origineel\MN cursus 2 origineel\cd2\module 3\portret cursus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5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5" name="Tijdelijke aanduiding voor inhoud 4" descr="C:\Users\Gebruiker\Documents\M.N. Prisma\MN origineel\MN cursus 2 origineel\cd2\module 3\C2 M3 D1 Ga je mee schaatsen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9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nl-NL" b="1" dirty="0" smtClean="0">
                <a:solidFill>
                  <a:srgbClr val="F7EC09"/>
                </a:solidFill>
              </a:rPr>
              <a:t>dag 1</a:t>
            </a:r>
            <a:endParaRPr lang="nl-NL" b="1" dirty="0">
              <a:solidFill>
                <a:srgbClr val="F7EC0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1</a:t>
            </a:r>
          </a:p>
        </p:txBody>
      </p:sp>
      <p:pic>
        <p:nvPicPr>
          <p:cNvPr id="4" name="Tijdelijke aanduiding voor inhoud 3" descr="C:\Users\Gebruiker\Documents\M.N. Prisma\MN origineel\MN cursus 2 origineel\cd2\module 3\C2 M3 D1 Ga je mee schaatsen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33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de verhaalplaten van dag 1</a:t>
            </a:r>
            <a:endParaRPr lang="nl-NL" b="1" dirty="0"/>
          </a:p>
        </p:txBody>
      </p:sp>
      <p:pic>
        <p:nvPicPr>
          <p:cNvPr id="4" name="Tijdelijke aanduiding voor inhoud 3" descr="C:\Users\Gebruiker\Documents\M.N. Prisma\MN origineel\MN cursus 2 origineel\cd2\module 3\C2 M3 D1 Ga je mee schaatsen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58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</a:t>
            </a:r>
            <a:r>
              <a:rPr lang="nl-NL" b="1" dirty="0" smtClean="0"/>
              <a:t>e verhaalplaten van dag 1</a:t>
            </a:r>
            <a:endParaRPr lang="nl-NL" b="1" dirty="0"/>
          </a:p>
        </p:txBody>
      </p:sp>
      <p:pic>
        <p:nvPicPr>
          <p:cNvPr id="4" name="Tijdelijke aanduiding voor inhoud 3" descr="C:\Users\Gebruiker\Documents\M.N. Prisma\MN origineel\MN cursus 2 origineel\cd2\module 3\C2 M3 D1 Ga je mee schaatsen D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0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1008112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rgbClr val="F7EC09"/>
                </a:solidFill>
              </a:rPr>
              <a:t>dag </a:t>
            </a:r>
            <a:r>
              <a:rPr lang="nl-NL" sz="4400" b="1" dirty="0" smtClean="0">
                <a:solidFill>
                  <a:srgbClr val="F7EC09"/>
                </a:solidFill>
              </a:rPr>
              <a:t>2</a:t>
            </a:r>
            <a:endParaRPr lang="nl-NL" sz="4400" b="1" dirty="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3420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 smtClean="0"/>
              <a:t>het</a:t>
            </a:r>
            <a:r>
              <a:rPr lang="nl-NL" dirty="0" smtClean="0"/>
              <a:t> hemd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jjkidsstore.nl/media/catalog/product/cache/1/image/9df78eab33525d08d6e5fb8d27136e95/s/d/sdc105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3616"/>
            <a:ext cx="2736304" cy="4248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hoge hakken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ge%20hakk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3456384" cy="417646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1556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 smtClean="0"/>
              <a:t>het</a:t>
            </a:r>
            <a:r>
              <a:rPr lang="nl-NL" dirty="0" smtClean="0"/>
              <a:t> jaar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37" y="2170233"/>
            <a:ext cx="7403726" cy="310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7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kleding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2.gstatic.com/images?q=tbn:ANd9GcTuu-urn5f9OQMcfUXjZa7KenLIdx1xDlTrhebKvAKTTz-iRArOXw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700808"/>
            <a:ext cx="4824536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6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maand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8823" y="1700808"/>
            <a:ext cx="3321369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83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maillot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jijwel.nl/media/catalog/product/cache/1/image/9df78eab33525d08d6e5fb8d27136e95/m/a/maillo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403244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5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schaatsen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 swchaat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8" cy="424847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4653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mode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0.gstatic.com/images?q=tbn:ANd9GcQxRJaLpxn71cpyM18i-5SDUMkbUvbJ6aNh5Zu1_rE1a5BW37lx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39248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91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onderbroek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onderbroek-jongen-rood-blauw-gestreep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320480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1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pantoffels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rnardino_zwart_36-4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8052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9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pet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Beschrijving: http://www.relatie-geschenken.nl/productImages_midocean/KC1476-04-baseball_pe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40060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1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trui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harryvanbommel.sp.nl/weblog/files/2008/02/tru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752528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1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week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leffarts.com/Portfolio/SVS%20-%20Dagen%20van%20de%20wee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11256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46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winter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RfV2-fwf1v1v-LVJITGB0TWZWkgq5uO3HlRc193r7AvElogPPF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328592" cy="4176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74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zomer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QpVIkmRdj0ibMBpW7QApTSeZO7WD237CqHvR-RGPug6UB0Awjf_A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847632"/>
            <a:ext cx="4824536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14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</a:t>
            </a:r>
            <a:r>
              <a:rPr lang="nl-NL" dirty="0" smtClean="0"/>
              <a:t>andoen/aantrekken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Beschrijving: http://www.noa-alexandra.nl/2007/november2007/aankleden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18" y="1772816"/>
            <a:ext cx="540060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5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</a:t>
            </a:r>
            <a:r>
              <a:rPr lang="nl-NL" dirty="0" smtClean="0"/>
              <a:t>itdoen/uittrekken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esquire.nl/tools/image.aspx?p=/upload/uittrekken_opnieuw2.jpg&amp;w=206&amp;h=15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58" y="1772816"/>
            <a:ext cx="468052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75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 smtClean="0"/>
              <a:t>het</a:t>
            </a:r>
            <a:r>
              <a:rPr lang="nl-NL" dirty="0" smtClean="0"/>
              <a:t> weekend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83497"/>
              </p:ext>
            </p:extLst>
          </p:nvPr>
        </p:nvGraphicFramePr>
        <p:xfrm>
          <a:off x="3187382" y="2084292"/>
          <a:ext cx="2769235" cy="3528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9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 smtClean="0">
                          <a:effectLst/>
                        </a:rPr>
                        <a:t>maandag</a:t>
                      </a:r>
                      <a:r>
                        <a:rPr lang="nl-NL" sz="2400" dirty="0">
                          <a:effectLst/>
                        </a:rPr>
                        <a:t/>
                      </a:r>
                      <a:br>
                        <a:rPr lang="nl-NL" sz="2400" dirty="0">
                          <a:effectLst/>
                        </a:rPr>
                      </a:br>
                      <a:r>
                        <a:rPr lang="nl-NL" sz="2400" dirty="0">
                          <a:effectLst/>
                        </a:rPr>
                        <a:t>dinsdag </a:t>
                      </a:r>
                      <a:br>
                        <a:rPr lang="nl-NL" sz="2400" dirty="0">
                          <a:effectLst/>
                        </a:rPr>
                      </a:br>
                      <a:r>
                        <a:rPr lang="nl-NL" sz="2400" dirty="0">
                          <a:effectLst/>
                        </a:rPr>
                        <a:t>woensdag</a:t>
                      </a:r>
                      <a:br>
                        <a:rPr lang="nl-NL" sz="2400" dirty="0">
                          <a:effectLst/>
                        </a:rPr>
                      </a:br>
                      <a:r>
                        <a:rPr lang="nl-NL" sz="2400" dirty="0">
                          <a:effectLst/>
                        </a:rPr>
                        <a:t>donderdag</a:t>
                      </a:r>
                      <a:br>
                        <a:rPr lang="nl-NL" sz="2400" dirty="0">
                          <a:effectLst/>
                        </a:rPr>
                      </a:br>
                      <a:r>
                        <a:rPr lang="nl-NL" sz="2400" dirty="0">
                          <a:effectLst/>
                        </a:rPr>
                        <a:t>vrijdag</a:t>
                      </a:r>
                      <a:br>
                        <a:rPr lang="nl-NL" sz="2400" dirty="0">
                          <a:effectLst/>
                        </a:rPr>
                      </a:br>
                      <a:endParaRPr lang="nl-NL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u="sng" dirty="0">
                          <a:effectLst/>
                        </a:rPr>
                        <a:t>zaterdag</a:t>
                      </a:r>
                      <a:br>
                        <a:rPr lang="nl-NL" sz="2400" u="sng" dirty="0">
                          <a:effectLst/>
                        </a:rPr>
                      </a:br>
                      <a:r>
                        <a:rPr lang="nl-NL" sz="2400" u="sng" dirty="0" smtClean="0">
                          <a:effectLst/>
                        </a:rPr>
                        <a:t>zondag</a:t>
                      </a:r>
                      <a:endParaRPr lang="nl-NL" sz="2400" u="sng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8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/>
              <a:t>h</a:t>
            </a:r>
            <a:r>
              <a:rPr lang="nl-NL" dirty="0" smtClean="0"/>
              <a:t>et woord van de dag 2: </a:t>
            </a:r>
            <a:br>
              <a:rPr lang="nl-NL" dirty="0" smtClean="0"/>
            </a:br>
            <a:r>
              <a:rPr lang="nl-NL" dirty="0" smtClean="0"/>
              <a:t>de kleding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6917"/>
            <a:ext cx="777686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2856"/>
            <a:ext cx="6445594" cy="345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3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403648" y="2420888"/>
            <a:ext cx="6400800" cy="1008112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rgbClr val="F7EC09"/>
                </a:solidFill>
              </a:rPr>
              <a:t>dag </a:t>
            </a:r>
            <a:r>
              <a:rPr lang="nl-NL" sz="4400" b="1" dirty="0" smtClean="0">
                <a:solidFill>
                  <a:srgbClr val="F7EC09"/>
                </a:solidFill>
              </a:rPr>
              <a:t>3</a:t>
            </a:r>
            <a:endParaRPr lang="nl-NL" sz="4400" b="1" dirty="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9813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</a:t>
            </a:r>
            <a:r>
              <a:rPr lang="nl-NL" dirty="0" err="1" smtClean="0"/>
              <a:t>bretels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0.gstatic.com/images?q=tbn:ANd9GcQ8rQy9c4vHkmDEIHWvtKDM9IWVTEmg9MgLxEgdoALYOk0H_L1pmQ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3024335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26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hoed</a:t>
            </a:r>
            <a:endParaRPr lang="nl-NL" dirty="0"/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t0.gstatic.com/images?q=tbn:ANd9GcRha8AnO7C694KkcX8IzGVPznE1Qw4z8G-jWtcTfCRydi1SFMxvEA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4752528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70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 smtClean="0"/>
              <a:t>het</a:t>
            </a:r>
            <a:r>
              <a:rPr lang="nl-NL" dirty="0" smtClean="0"/>
              <a:t> pak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213639_f_fdb9638cf3c60dd8fed2e4a905e8c9a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1775624"/>
            <a:ext cx="2664296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80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parasol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arasol%2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5184575" cy="410445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25791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sport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itelbild-spor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4896544" cy="4248471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25075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wandelstok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6000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2664296" cy="410445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39866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 smtClean="0"/>
              <a:t>het</a:t>
            </a:r>
            <a:r>
              <a:rPr lang="nl-NL" dirty="0" smtClean="0"/>
              <a:t> ijsje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3.gstatic.com/images?q=tbn:ANd9GcTeousBEGPhMfj_azyKoV_kZflW2C-DG1v64UBwJ2CCFQNd7K8V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672407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30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kopen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t3.gstatic.com/images?q=tbn:ANd9GcQZho54xgc1_gsCMMaP51CR4G_mmCyiITJ8g0px2EBd6m-xzBScXw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4896544" cy="3960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41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schaatsen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haats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78" y="1782122"/>
            <a:ext cx="4320480" cy="424847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654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/>
              <a:t>h</a:t>
            </a:r>
            <a:r>
              <a:rPr lang="nl-NL" dirty="0" smtClean="0"/>
              <a:t>et woord van de dag 3: </a:t>
            </a:r>
            <a:br>
              <a:rPr lang="nl-NL" dirty="0" smtClean="0"/>
            </a:br>
            <a:r>
              <a:rPr lang="nl-NL" dirty="0" smtClean="0"/>
              <a:t>jong en oud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6328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3969" y="1772816"/>
            <a:ext cx="4036060" cy="4036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42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</a:t>
            </a:r>
            <a:r>
              <a:rPr lang="nl-NL" b="1" dirty="0" smtClean="0"/>
              <a:t>e verhaalplaten van dag 3</a:t>
            </a:r>
            <a:endParaRPr lang="nl-NL" b="1" dirty="0"/>
          </a:p>
        </p:txBody>
      </p:sp>
      <p:pic>
        <p:nvPicPr>
          <p:cNvPr id="4" name="Tijdelijke aanduiding voor inhoud 3" descr="C:\Users\Gebruiker\Documents\M.N. Prisma\MN origineel\MN cursus 2 origineel\cd2\module 3\C2 M3 D3 Meneer Henk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72" y="1600200"/>
            <a:ext cx="320145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6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Documents\M.N. Prisma\MN origineel\MN cursus 2 origineel\cd2\module 3\C2 M3 D3 Meneer Henk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5" name="Tijdelijke aanduiding voor inhoud 4" descr="C:\Users\Gebruiker\Documents\M.N. Prisma\MN origineel\MN cursus 2 origineel\cd2\module 3\C2 M3 D3 Meneer Henk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2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verhaalplaten van dag 3</a:t>
            </a:r>
          </a:p>
        </p:txBody>
      </p:sp>
      <p:pic>
        <p:nvPicPr>
          <p:cNvPr id="4" name="Tijdelijke aanduiding voor inhoud 3" descr="C:\Users\Gebruiker\Documents\M.N. Prisma\MN origineel\MN cursus 2 origineel\cd2\module 3\C2 M3 D3 Meneer Henk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6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403648" y="2420888"/>
            <a:ext cx="6400800" cy="1008112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rgbClr val="F7EC09"/>
                </a:solidFill>
              </a:rPr>
              <a:t>dag 4</a:t>
            </a:r>
            <a:endParaRPr lang="nl-NL" sz="4400" b="1" dirty="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01559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wij</a:t>
            </a:r>
            <a:endParaRPr lang="nl-NL" dirty="0"/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emo.directchange.nl/userfiles/images/wie_zijn_wij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248472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48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</a:t>
            </a:r>
            <a:r>
              <a:rPr lang="nl-NL" dirty="0" smtClean="0"/>
              <a:t>ij en zij</a:t>
            </a:r>
            <a:endParaRPr lang="nl-NL" dirty="0"/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0.gstatic.com/images?q=tbn:ANd9GcSgcCee1byyiUFkTkrGmjn6cXev-ly6uZDvjm1R0FRDSSC4RxH2V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536504" cy="4032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2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hoepel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3887924" cy="388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4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helm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fytovrancken.be/afbeeldingen/Bruder/Pro%20Series/Toebehoren/10200%20hel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320480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57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tong uitsteken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ibet_to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34" y="1707201"/>
            <a:ext cx="3312367" cy="432048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18655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 smtClean="0"/>
              <a:t>het</a:t>
            </a:r>
            <a:r>
              <a:rPr lang="nl-NL" dirty="0" smtClean="0"/>
              <a:t> masker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hetelfdehuis.nl/userfiles/image/Gerda-Prins-maskerad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2952328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5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trommel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meanderspeelgoed.nl/f-tromme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752528" cy="4104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4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e spiegel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files.rakuten.de/cd450768a99e3ce125ed638063908f9b/images/45022237_3783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4032447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96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opzetten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30_-voordelen-van-brille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328592" cy="417646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33663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afzetten</a:t>
            </a:r>
            <a:endParaRPr lang="nl-NL" dirty="0"/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julian.scheffers.net/fotos/september04/m_julian_neemt_petje_a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256584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3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pompen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t3.gstatic.com/images?q=tbn:ANd9GcRYgBQMYbNwoYWN6semeeHXxq8hT7CADnp_Wnx3YkMjryPBBZlz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184576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07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fietsen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3.she.be/nl/imgpath/assets_img_she/2011/04/08/1855553/steeds-minder-ouders-leren-kind-fietsen_1000x6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256584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0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</a:t>
            </a:r>
            <a:r>
              <a:rPr lang="nl-NL" dirty="0" smtClean="0"/>
              <a:t>et woord van de dag 4: opzetten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395537" y="1268760"/>
            <a:ext cx="8235488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3" descr="30_-voordelen-van-brille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68" y="1772816"/>
            <a:ext cx="6113780" cy="4075807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6669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taalfuncties</a:t>
            </a:r>
            <a:r>
              <a:rPr lang="en-US" dirty="0" smtClean="0"/>
              <a:t> van dag 4</a:t>
            </a:r>
            <a:endParaRPr lang="nl-NL" dirty="0"/>
          </a:p>
        </p:txBody>
      </p:sp>
      <p:pic>
        <p:nvPicPr>
          <p:cNvPr id="1026" name="Picture 2" descr="C:\Users\Gebruiker\Pictures\MP Navigator EX\2016_11_13\IMG_0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 b="2256"/>
          <a:stretch/>
        </p:blipFill>
        <p:spPr bwMode="auto">
          <a:xfrm rot="10800000">
            <a:off x="2437625" y="1212637"/>
            <a:ext cx="4078590" cy="531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0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403648" y="2420888"/>
            <a:ext cx="6400800" cy="1008112"/>
          </a:xfrm>
        </p:spPr>
        <p:txBody>
          <a:bodyPr>
            <a:normAutofit/>
          </a:bodyPr>
          <a:lstStyle/>
          <a:p>
            <a:r>
              <a:rPr lang="nl-NL" sz="4400" b="1">
                <a:solidFill>
                  <a:srgbClr val="F7EC09"/>
                </a:solidFill>
              </a:rPr>
              <a:t>dag </a:t>
            </a:r>
            <a:r>
              <a:rPr lang="nl-NL" sz="4400" b="1" dirty="0">
                <a:solidFill>
                  <a:srgbClr val="F7EC09"/>
                </a:solidFill>
              </a:rPr>
              <a:t>5</a:t>
            </a:r>
            <a:endParaRPr lang="nl-NL" sz="4400" b="1" dirty="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015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vegen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imonemichelle.nl/blogoud/images/vegen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82405"/>
            <a:ext cx="5616623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04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ruilen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woonfabriek-online.nl/skin/frontend/default/default/images/media/winkelblok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176464" cy="4320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90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vangen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S4AZmAEjkWwrh-4OfnzvcVUUgOd9J0PZcFYa2UCcLJM92Q46qOxQ&amp;t=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608512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2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vissen</a:t>
            </a:r>
            <a:endParaRPr lang="nl-NL" dirty="0"/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flevodo.nl/attachments/Image/jaar_2012/sport/vissen_vangen/vissen_vange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112568" cy="4176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19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vliegen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margeke.punt.nl/upload/buizerd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320480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72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snel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t0.gstatic.com/images?q=tbn:ANd9GcT-QtT9yHUJQfyOEt8PShrQPFFDBzCv50li41NAso14a2UTuXWoOQ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536504" cy="4032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73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b="1" dirty="0"/>
              <a:t>h</a:t>
            </a:r>
            <a:r>
              <a:rPr lang="nl-NL" b="1" dirty="0" smtClean="0"/>
              <a:t>et woord van de dag 5: aantrekken</a:t>
            </a:r>
            <a:endParaRPr lang="nl-NL" b="1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755576" y="1556792"/>
            <a:ext cx="777686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Beschrijving: Beschrijving: http://www.noa-alexandra.nl/2007/november2007/aankleden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702300" cy="4271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0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de </a:t>
            </a:r>
            <a:r>
              <a:rPr lang="nl-NL" dirty="0" smtClean="0"/>
              <a:t>taalfuncties van dag 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/>
          </a:p>
          <a:p>
            <a:r>
              <a:rPr lang="nl-NL" smtClean="0"/>
              <a:t>Opschieten</a:t>
            </a:r>
            <a:r>
              <a:rPr lang="nl-NL" dirty="0"/>
              <a:t>:</a:t>
            </a:r>
          </a:p>
          <a:p>
            <a:r>
              <a:rPr lang="nl-NL" dirty="0"/>
              <a:t>- schiet eens op!</a:t>
            </a:r>
          </a:p>
        </p:txBody>
      </p:sp>
    </p:spTree>
    <p:extLst>
      <p:ext uri="{BB962C8B-B14F-4D97-AF65-F5344CB8AC3E}">
        <p14:creationId xmlns:p14="http://schemas.microsoft.com/office/powerpoint/2010/main" val="7981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bijna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oto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6"/>
          <a:stretch/>
        </p:blipFill>
        <p:spPr bwMode="auto">
          <a:xfrm>
            <a:off x="2051720" y="1772816"/>
            <a:ext cx="5040559" cy="403244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4462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vervelend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peuterkleuter.jongegezinnen.nl/upload_mm/b/2/8/18054_b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2265"/>
            <a:ext cx="5472608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3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236</Words>
  <Application>Microsoft Office PowerPoint</Application>
  <PresentationFormat>Diavoorstelling (4:3)</PresentationFormat>
  <Paragraphs>83</Paragraphs>
  <Slides>76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76</vt:i4>
      </vt:variant>
    </vt:vector>
  </HeadingPairs>
  <TitlesOfParts>
    <vt:vector size="82" baseType="lpstr">
      <vt:lpstr>Arial</vt:lpstr>
      <vt:lpstr>Calibri</vt:lpstr>
      <vt:lpstr>Century Gothic</vt:lpstr>
      <vt:lpstr>Times New Roman</vt:lpstr>
      <vt:lpstr>Wingdings</vt:lpstr>
      <vt:lpstr>Kantoorthema</vt:lpstr>
      <vt:lpstr>de woordkaarten van cursus 2 module 3</vt:lpstr>
      <vt:lpstr>dag 1</vt:lpstr>
      <vt:lpstr>de schaatsen</vt:lpstr>
      <vt:lpstr>lhet weekend</vt:lpstr>
      <vt:lpstr>schaatsen</vt:lpstr>
      <vt:lpstr>de tong uitsteken</vt:lpstr>
      <vt:lpstr>vegen</vt:lpstr>
      <vt:lpstr>bijna</vt:lpstr>
      <vt:lpstr>vervelend</vt:lpstr>
      <vt:lpstr>hard (vallen)</vt:lpstr>
      <vt:lpstr>heen en weer</vt:lpstr>
      <vt:lpstr>opnieuw</vt:lpstr>
      <vt:lpstr>nu</vt:lpstr>
      <vt:lpstr>straks</vt:lpstr>
      <vt:lpstr>eerst-daarna</vt:lpstr>
      <vt:lpstr>het woord van de dag 1: schaatsen</vt:lpstr>
      <vt:lpstr>Het verhaal dag 1 Klik op 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PowerPoint-presentatie</vt:lpstr>
      <vt:lpstr>lhet hemd</vt:lpstr>
      <vt:lpstr>de hoge hakken</vt:lpstr>
      <vt:lpstr>lhet jaar</vt:lpstr>
      <vt:lpstr>de kleding</vt:lpstr>
      <vt:lpstr>de maand</vt:lpstr>
      <vt:lpstr>de maillot</vt:lpstr>
      <vt:lpstr>de mode</vt:lpstr>
      <vt:lpstr>de onderbroek</vt:lpstr>
      <vt:lpstr>de pantoffels</vt:lpstr>
      <vt:lpstr>de pet</vt:lpstr>
      <vt:lpstr>de trui</vt:lpstr>
      <vt:lpstr>de week</vt:lpstr>
      <vt:lpstr>de winter</vt:lpstr>
      <vt:lpstr>de zomer</vt:lpstr>
      <vt:lpstr>aandoen/aantrekken</vt:lpstr>
      <vt:lpstr>uitdoen/uittrekken</vt:lpstr>
      <vt:lpstr>het woord van de dag 2:  de kleding</vt:lpstr>
      <vt:lpstr>PowerPoint-presentatie</vt:lpstr>
      <vt:lpstr>de bretels</vt:lpstr>
      <vt:lpstr>de hoed</vt:lpstr>
      <vt:lpstr>lhet pak</vt:lpstr>
      <vt:lpstr>de parasol</vt:lpstr>
      <vt:lpstr>de sport</vt:lpstr>
      <vt:lpstr>de wandelstok</vt:lpstr>
      <vt:lpstr>lhet ijsje</vt:lpstr>
      <vt:lpstr>kopen</vt:lpstr>
      <vt:lpstr>het woord van de dag 3:  jong en oud</vt:lpstr>
      <vt:lpstr>de verhaalplaten van dag 3</vt:lpstr>
      <vt:lpstr>de verhaalplaten van dag 3</vt:lpstr>
      <vt:lpstr>de verhaalplaten van dag 3</vt:lpstr>
      <vt:lpstr>de verhaalplaten van dag 3</vt:lpstr>
      <vt:lpstr>PowerPoint-presentatie</vt:lpstr>
      <vt:lpstr>wij</vt:lpstr>
      <vt:lpstr>hij en zij</vt:lpstr>
      <vt:lpstr>de hoepel</vt:lpstr>
      <vt:lpstr>de helm</vt:lpstr>
      <vt:lpstr>lhet masker</vt:lpstr>
      <vt:lpstr>de trommel</vt:lpstr>
      <vt:lpstr>de spiegel</vt:lpstr>
      <vt:lpstr>opzetten</vt:lpstr>
      <vt:lpstr>afzetten</vt:lpstr>
      <vt:lpstr>pompen</vt:lpstr>
      <vt:lpstr>fietsen</vt:lpstr>
      <vt:lpstr>het woord van de dag 4: opzetten</vt:lpstr>
      <vt:lpstr>de taalfuncties van dag 4</vt:lpstr>
      <vt:lpstr>PowerPoint-presentatie</vt:lpstr>
      <vt:lpstr>ruilen</vt:lpstr>
      <vt:lpstr>vangen</vt:lpstr>
      <vt:lpstr>vissen</vt:lpstr>
      <vt:lpstr>vliegen</vt:lpstr>
      <vt:lpstr>snel</vt:lpstr>
      <vt:lpstr>het woord van de dag 5: aantrekken</vt:lpstr>
      <vt:lpstr>de taalfuncties van dag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C2 M3</dc:title>
  <dc:creator>Gebruiker</dc:creator>
  <cp:lastModifiedBy>Gabriëlle ten Klooster</cp:lastModifiedBy>
  <cp:revision>26</cp:revision>
  <dcterms:created xsi:type="dcterms:W3CDTF">2015-06-27T21:48:42Z</dcterms:created>
  <dcterms:modified xsi:type="dcterms:W3CDTF">2021-02-19T14:47:37Z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