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38" r:id="rId17"/>
    <p:sldId id="277" r:id="rId18"/>
    <p:sldId id="276" r:id="rId19"/>
    <p:sldId id="275" r:id="rId20"/>
    <p:sldId id="272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3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23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32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22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18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62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00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35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65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943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12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D6055-6CD4-4AC1-B729-CD45E5947BD5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45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een+paar+koekjes&amp;hl=en&amp;tbo=d&amp;biw=1920&amp;bih=695&amp;tbm=isch&amp;tbnid=-HEVp10PH1OuiM:&amp;imgrefurl=http://www.24woman.nl/koekjes-bakken/&amp;docid=ltnMKVD0jpWFkM&amp;imgurl=http://www.24woman.nl/wp-content/uploads/2012/10/koekjes-bakken-300x225.jpg&amp;w=300&amp;h=225&amp;ei=d_ipUIepDcnS0QXf44GwBg&amp;zoom=1&amp;iact=hc&amp;vpx=1515&amp;vpy=317&amp;dur=1171&amp;hovh=180&amp;hovw=240&amp;tx=103&amp;ty=104&amp;sig=114676264551821050137&amp;page=2&amp;tbnh=158&amp;tbnw=211&amp;start=28&amp;ndsp=38&amp;ved=1t:429,r:8,s:28,i:18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nl/imgres?imgurl=http://skoatterwald.files.wordpress.com/2009/03/grass2.jpg&amp;imgrefurl=http://skoatterwald.wordpress.com/2009/03/17/tuintips-voor-maart/&amp;usg=__0H-MOLi_6GPVIE_p46ic89f3VuU=&amp;h=298&amp;w=396&amp;sz=56&amp;hl=nl&amp;start=4&amp;tbnid=CBAuuXLSQkUXPM:&amp;tbnh=93&amp;tbnw=124&amp;prev=/images?q=het+gras&amp;gbv=2&amp;hl=nl&amp;sa=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91730"/>
          </a:xfrm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woordkaarten van </a:t>
            </a:r>
            <a:br>
              <a:rPr lang="nl-NL" b="1" dirty="0" smtClean="0">
                <a:latin typeface="Century Gothic" panose="020B0502020202020204" pitchFamily="34" charset="0"/>
              </a:rPr>
            </a:br>
            <a:r>
              <a:rPr lang="nl-NL" b="1" dirty="0" smtClean="0">
                <a:latin typeface="Century Gothic" panose="020B0502020202020204" pitchFamily="34" charset="0"/>
              </a:rPr>
              <a:t>C2 M4</a:t>
            </a:r>
            <a:endParaRPr lang="nl-NL" b="1" dirty="0">
              <a:latin typeface="Century Gothic" panose="020B0502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3573016"/>
            <a:ext cx="7776864" cy="237626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</a:t>
            </a:r>
            <a:r>
              <a:rPr lang="nl-NL" sz="4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ag 1</a:t>
            </a:r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rondkijken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farm3.staticflickr.com/2234/2434318567_5140fe5730_z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760640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93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moe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40andperfect.nl/wp-content/uploads/2011/03/Ik-ben-zo-moe....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 b="8573"/>
          <a:stretch/>
        </p:blipFill>
        <p:spPr bwMode="auto">
          <a:xfrm>
            <a:off x="1691680" y="1772816"/>
            <a:ext cx="5760640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</a:t>
            </a:r>
            <a:r>
              <a:rPr lang="nl-NL" b="1" dirty="0" smtClean="0">
                <a:latin typeface="Century Gothic" panose="020B0502020202020204" pitchFamily="34" charset="0"/>
              </a:rPr>
              <a:t>eel-weinig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t1.gstatic.com/images?q=tbn:ANd9GcQx5OSlmqGZlPmb1lUVdDeJyKg1IOqIfwOiRLHTydfj9xlLQBtQ5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3384376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brutsellog.nl/wp-content/uploads/2009/02/hazelnootkoekje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240360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33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ichtbij-ver weg</a:t>
            </a:r>
            <a:endParaRPr lang="nl-NL" dirty="0"/>
          </a:p>
        </p:txBody>
      </p:sp>
      <p:pic>
        <p:nvPicPr>
          <p:cNvPr id="6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dirknielandt.be/scenario/bin/img/huge/pub/img/boekjes/17_Dichtbij_Ver_weg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/>
          <a:stretch/>
        </p:blipFill>
        <p:spPr bwMode="auto">
          <a:xfrm>
            <a:off x="6804248" y="1916832"/>
            <a:ext cx="1411204" cy="320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://www.dirknielandt.be/scenario/bin/img/huge/pub/img/boekjes/17_Dichtbij_Ver_weg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72"/>
          <a:stretch/>
        </p:blipFill>
        <p:spPr bwMode="auto">
          <a:xfrm>
            <a:off x="5220072" y="1916832"/>
            <a:ext cx="1296144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http://www.dirknielandt.be/scenario/bin/img/huge/pub/img/boekjes/17_Dichtbij_Ver_we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3960440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66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woord van de dag 1:</a:t>
            </a:r>
            <a:br>
              <a:rPr lang="nl-NL" dirty="0" smtClean="0"/>
            </a:br>
            <a:r>
              <a:rPr lang="nl-NL" dirty="0" smtClean="0"/>
              <a:t>het park </a:t>
            </a:r>
            <a:endParaRPr lang="nl-NL" dirty="0"/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4949"/>
            <a:ext cx="784887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hicago-parrots-1-hw-park-7886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4824536" cy="396044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7395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functiewoorden van dag 1: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/>
              <a:t>Voorkeur of afkeer </a:t>
            </a:r>
            <a:r>
              <a:rPr lang="nl-NL" dirty="0" smtClean="0"/>
              <a:t>uitspreken.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86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2M4D1 In het par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E6C2F5C5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31863"/>
            <a:ext cx="642620" cy="48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72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D:\Mondeling Nederlands\M.N. Origineel\MN origineel\MN cursus 2 origineel\cd2\module 4\C2 M4 D1 De vlieg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45" y="1081405"/>
            <a:ext cx="6645910" cy="4695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5" name="Tijdelijke aanduiding voor inhoud 4" descr="D:\Mondeling Nederlands\M.N. Origineel\MN origineel\MN cursus 2 origineel\cd2\module 4\C2 M4 D1 De vlieg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5" name="Tijdelijke aanduiding voor inhoud 4" descr="D:\Mondeling Nederlands\M.N. Origineel\MN origineel\MN cursus 2 origineel\cd2\module 4\C2 M4 D1 De vlieg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 smtClean="0">
                <a:latin typeface="Century Gothic" panose="020B0502020202020204" pitchFamily="34" charset="0"/>
              </a:rPr>
              <a:t>het</a:t>
            </a:r>
            <a:r>
              <a:rPr lang="nl-NL" b="1" dirty="0" smtClean="0">
                <a:latin typeface="Century Gothic" panose="020B0502020202020204" pitchFamily="34" charset="0"/>
              </a:rPr>
              <a:t> gras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ss2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464496" cy="417646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2955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ondeling Nederlands\M.N. Origineel\MN origineel\MN cursus 2 origineel\cd2\module 4\C2 M4 D1 De vlieg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56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nl-NL" sz="4900" b="1" dirty="0" smtClean="0">
                <a:latin typeface="Century Gothic" panose="020B0502020202020204" pitchFamily="34" charset="0"/>
              </a:rPr>
              <a:t/>
            </a:r>
            <a:br>
              <a:rPr lang="nl-NL" sz="4900" b="1" dirty="0" smtClean="0">
                <a:latin typeface="Century Gothic" panose="020B0502020202020204" pitchFamily="34" charset="0"/>
              </a:rPr>
            </a:br>
            <a:r>
              <a:rPr lang="nl-NL" sz="4900" b="1" dirty="0" smtClean="0">
                <a:latin typeface="Century Gothic" panose="020B0502020202020204" pitchFamily="34" charset="0"/>
              </a:rPr>
              <a:t>de woordkaarten van </a:t>
            </a:r>
            <a:r>
              <a:rPr lang="nl-NL" b="1" dirty="0" smtClean="0">
                <a:latin typeface="Century Gothic" panose="020B0502020202020204" pitchFamily="34" charset="0"/>
              </a:rPr>
              <a:t/>
            </a:r>
            <a:br>
              <a:rPr lang="nl-NL" b="1" dirty="0" smtClean="0">
                <a:latin typeface="Century Gothic" panose="020B0502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</a:t>
            </a:r>
            <a:r>
              <a:rPr lang="nl-NL" sz="4400" b="1" dirty="0" smtClean="0">
                <a:latin typeface="Century Gothic" panose="020B0502020202020204" pitchFamily="34" charset="0"/>
              </a:rPr>
              <a:t>ag 2</a:t>
            </a:r>
            <a:endParaRPr lang="nl-NL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4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aap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jappie.eu/images/Raamsticker_291_Hilarious_aap_02.jpg&amp;sa=X&amp;ei=3ILET7-OJMrQ0QXypMCgCg&amp;ved=0CAsQ8wc4Rg&amp;usg=AFQjCNG-GtOxzVLqAkM7vSWNx9q0mT9e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46449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0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 smtClean="0">
                <a:latin typeface="Century Gothic" panose="020B0502020202020204" pitchFamily="34" charset="0"/>
              </a:rPr>
              <a:t>het</a:t>
            </a:r>
            <a:r>
              <a:rPr lang="nl-NL" b="1" dirty="0" smtClean="0">
                <a:latin typeface="Century Gothic" panose="020B0502020202020204" pitchFamily="34" charset="0"/>
              </a:rPr>
              <a:t> dier/de dieren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ier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816"/>
            <a:ext cx="3384376" cy="410445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5715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dierentuin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poster-posters.nl/images/sc_55299.jpg&amp;sa=X&amp;ei=i4PET4SsPKKQ0AW74PDHCg&amp;ved=0CAsQ8wc&amp;usg=AFQjCNFS8_8apRHzmLdfd-EKjNLyRWXxz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328592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97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giraf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images.uncyc.org/nl/thumb/b/bc/Giraveria.JPG/200px-Giraveria.JPG&amp;sa=X&amp;ei=44PET5CgB-iZ0QXcmqivCg&amp;ved=0CAwQ8wc&amp;usg=AFQjCNElHTaw1T3EsFu1F1oj1Fr75yvbw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3616"/>
            <a:ext cx="3528392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5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kooi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0.gstatic.com/images?q=tbn:ANd9GcQOj5_kXmMkroZGTjWiVveSl16d-UMAfnwIOYcQ5vQ3Odrutv0JJ9lkB68bg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772816"/>
            <a:ext cx="4968552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9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leeuw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afrikaweb.nl/Images/leeuw-boos.jpg&amp;sa=X&amp;ei=tYTET7TyKuK90QXF3YjdCg&amp;ved=0CAwQ8wc&amp;usg=AFQjCNE6Hhebe6EVerWHxIfZtv5JGv7UP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536504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3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olifant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travel.mongabay.com/kenya/600/kenya_2804.jpg&amp;sa=X&amp;ei=JYXET9bAO8W10QXYsMG1Cg&amp;ved=0CAsQ8wc&amp;usg=AFQjCNGhYLnuwGSRuTRZC8MrFAhGdt1zk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5"/>
          <a:stretch/>
        </p:blipFill>
        <p:spPr bwMode="auto">
          <a:xfrm>
            <a:off x="1835696" y="1772816"/>
            <a:ext cx="5472608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12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papegaai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meiden.blog.nl/files/2009/11/w.jpg&amp;sa=X&amp;ei=y4XET8OZG6LG0QXs38y4Cg&amp;ved=0CAsQ8wc&amp;usg=AFQjCNH0ZYCBuZJQyebKCHvyEWZrdWh_J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456384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86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 smtClean="0">
                <a:latin typeface="Century Gothic" panose="020B0502020202020204" pitchFamily="34" charset="0"/>
              </a:rPr>
              <a:t>het</a:t>
            </a:r>
            <a:r>
              <a:rPr lang="nl-NL" b="1" dirty="0" smtClean="0">
                <a:latin typeface="Century Gothic" panose="020B0502020202020204" pitchFamily="34" charset="0"/>
              </a:rPr>
              <a:t> pad</a:t>
            </a:r>
            <a:endParaRPr lang="nl-NL" dirty="0"/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static.skynetblogs.be/media/57608/dyn002_original_420_560_jpeg_2581958_873dfdcff29ccd45f1651defd88161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168352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1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slang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natuur-wereld.be/media/foto/reptielen/cobra.jpg&amp;sa=X&amp;ei=GIbET9zoKOfZ0QXA5NTNCg&amp;ved=0CAwQ8wc4PQ&amp;usg=AFQjCNGhnuyqIu1pQ3d0Gka64i6v8V58r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775624"/>
            <a:ext cx="5544616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76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tijger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aziatischetijger.nl/wp-content/uploads/2010/11/Tijger.jpg&amp;sa=X&amp;ei=jIbET5ajBvK10QX6qajECg&amp;ved=0CAsQ8wc4Pg&amp;usg=AFQjCNGpIjlKdK74r7Fp5-cg6xSOW-LGXQ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48671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6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zebra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www.vakq.eu/pic/17267.jpg&amp;sa=X&amp;ei=1IbET5OaLofE0QXdoKGXCg&amp;ved=0CAwQ8wc&amp;usg=AFQjCNGh2D4-F53G2jWUZ0fu-vtUq53tJ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328592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65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zeehond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www.janwaumans.be/Coppermine/albums/userpics/10001/IMG_5534_R~0.jpg&amp;sa=X&amp;ei=e4fET4qmH6PS0QW_3b2lCg&amp;ved=0CAsQ8wc4swE&amp;usg=AFQjCNEoOVeZrT8amv5bQs0B2oci7LZNTQ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976664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66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bang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wibnet.nl/files/bonnier-ill/imagecache/630x420/pictures/fobi.jpg&amp;sa=X&amp;ei=AojET5LQAcnD0QW9h5ShCg&amp;ved=0CAsQ8wc&amp;usg=AFQjCNGnuHvNBcR6R0CWMFlmn0ysp29lA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688632" cy="3960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84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eng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cdn.webshopapp.com/f/zzvmda/image.jpg&amp;sa=X&amp;ei=UYnET8z0JOXU0QWWjP2vCg&amp;ved=0CAwQ8wc4nQE&amp;usg=AFQjCNH-0w3wGPNjyw4wQcwOnyueMd5jx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82227"/>
            <a:ext cx="2736304" cy="4104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55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gevaarlijk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www.thailandblog.nl/wp-content/uploads/2010/07/Bangkok-gevaarlijk.jpg&amp;sa=X&amp;ei=n4nET5LUKuaW0QXS5ti_Cg&amp;ved=0CAsQ8wc&amp;usg=AFQjCNHUI91qnMjMUzCoH-dGbXDqzh3so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392488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5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vreemd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i40.tinypic.com/11m6nft.jpg&amp;sa=X&amp;ei=g4rET7T8ApC10QWS_qjbCg&amp;ved=0CAwQ8wc&amp;usg=AFQjCNFzJNE5ssxS-dshDIYg4sf-iimJ0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4032448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24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woord van de dag 2:</a:t>
            </a:r>
            <a:br>
              <a:rPr lang="nl-NL" dirty="0" smtClean="0"/>
            </a:br>
            <a:r>
              <a:rPr lang="nl-NL" dirty="0" smtClean="0"/>
              <a:t>de dierentuin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8925"/>
            <a:ext cx="784887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poster-posters.nl/images/sc_55299.jpg&amp;sa=X&amp;ei=i4PET4SsPKKQ0AW74PDHCg&amp;ved=0CAsQ8wc&amp;usg=AFQjCNFS8_8apRHzmLdfd-EKjNLyRWXxz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4819689" cy="3240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5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nl-NL" b="1" dirty="0" smtClean="0">
                <a:latin typeface="Century Gothic" panose="020B0502020202020204" pitchFamily="34" charset="0"/>
              </a:rPr>
              <a:t/>
            </a:r>
            <a:br>
              <a:rPr lang="nl-NL" b="1" dirty="0" smtClean="0">
                <a:latin typeface="Century Gothic" panose="020B0502020202020204" pitchFamily="34" charset="0"/>
              </a:rPr>
            </a:br>
            <a:r>
              <a:rPr lang="nl-NL" sz="4900" b="1" dirty="0" smtClean="0">
                <a:latin typeface="Century Gothic" panose="020B0502020202020204" pitchFamily="34" charset="0"/>
              </a:rPr>
              <a:t>de woordkaarten van </a:t>
            </a:r>
            <a:br>
              <a:rPr lang="nl-NL" sz="4900" b="1" dirty="0" smtClean="0">
                <a:latin typeface="Century Gothic" panose="020B0502020202020204" pitchFamily="34" charset="0"/>
              </a:rPr>
            </a:br>
            <a:endParaRPr lang="nl-NL" sz="49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</a:t>
            </a:r>
            <a:r>
              <a:rPr lang="nl-NL" sz="4400" b="1" dirty="0" smtClean="0">
                <a:latin typeface="Century Gothic" panose="020B0502020202020204" pitchFamily="34" charset="0"/>
              </a:rPr>
              <a:t>ag 3</a:t>
            </a:r>
            <a:endParaRPr lang="nl-NL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4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 smtClean="0">
                <a:latin typeface="Century Gothic" panose="020B0502020202020204" pitchFamily="34" charset="0"/>
              </a:rPr>
              <a:t>het</a:t>
            </a:r>
            <a:r>
              <a:rPr lang="nl-NL" b="1" dirty="0" smtClean="0">
                <a:latin typeface="Century Gothic" panose="020B0502020202020204" pitchFamily="34" charset="0"/>
              </a:rPr>
              <a:t> park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hicago-parrots-1-hw-park-7886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464496" cy="417646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18636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 smtClean="0">
                <a:latin typeface="Century Gothic" panose="020B0502020202020204" pitchFamily="34" charset="0"/>
              </a:rPr>
              <a:t>het</a:t>
            </a:r>
            <a:r>
              <a:rPr lang="nl-NL" b="1" dirty="0" smtClean="0">
                <a:latin typeface="Century Gothic" panose="020B0502020202020204" pitchFamily="34" charset="0"/>
              </a:rPr>
              <a:t> bos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aagse%20bos%20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672408" cy="432048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010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cavia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vi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832648" cy="424847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9087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eend(en)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1.bp.blogspot.com/-1JtYv-fDyMY/UIBd-yKTOKI/AAAAAAAAT6U/Bq4zVyKW7Is/s1600/wilde_een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400600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51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ezel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ezel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649047"/>
            <a:ext cx="3960439" cy="432048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0012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geit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ederlandse_witte_gei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16624" cy="417646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02412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haan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aa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888432" cy="410445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7555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 smtClean="0">
                <a:latin typeface="Century Gothic" panose="020B0502020202020204" pitchFamily="34" charset="0"/>
              </a:rPr>
              <a:t>het</a:t>
            </a:r>
            <a:r>
              <a:rPr lang="nl-NL" b="1" dirty="0" smtClean="0">
                <a:latin typeface="Century Gothic" panose="020B0502020202020204" pitchFamily="34" charset="0"/>
              </a:rPr>
              <a:t> hok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nkel_hok_met_nachthok_1_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752527" cy="424847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772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kat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alatoerka.nl/wp-content/uploads/2010/05/kat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1700808"/>
            <a:ext cx="2952328" cy="4176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6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kinderboerderij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tichtingdehofstede.nl/images/kinderboerderij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688632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55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kip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renswetenschap.nl/avatars/kip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1003"/>
            <a:ext cx="4464495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32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poep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hondennieuws.be/wp-content/uploads/2012/07/hondenpoep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24536" cy="4176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9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 smtClean="0">
                <a:latin typeface="Century Gothic" panose="020B0502020202020204" pitchFamily="34" charset="0"/>
              </a:rPr>
              <a:t>het</a:t>
            </a:r>
            <a:r>
              <a:rPr lang="nl-NL" b="1" dirty="0" smtClean="0">
                <a:latin typeface="Century Gothic" panose="020B0502020202020204" pitchFamily="34" charset="0"/>
              </a:rPr>
              <a:t> konijn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ruinKonij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98995"/>
            <a:ext cx="4176464" cy="424847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0322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pony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pload.wikimedia.org/wikipedia/commons/f/f2/Dartmoor_pony_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7"/>
            <a:ext cx="4464495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20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 smtClean="0">
                <a:latin typeface="Century Gothic" panose="020B0502020202020204" pitchFamily="34" charset="0"/>
              </a:rPr>
              <a:t>het</a:t>
            </a:r>
            <a:r>
              <a:rPr lang="nl-NL" b="1" dirty="0" smtClean="0">
                <a:latin typeface="Century Gothic" panose="020B0502020202020204" pitchFamily="34" charset="0"/>
              </a:rPr>
              <a:t> schaap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haa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726866"/>
            <a:ext cx="4248472" cy="417646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6407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spin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spin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772816"/>
            <a:ext cx="4392488" cy="410445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14958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vacht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DSC006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768089"/>
            <a:ext cx="4680520" cy="410445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52682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 smtClean="0">
                <a:latin typeface="Century Gothic" panose="020B0502020202020204" pitchFamily="34" charset="0"/>
              </a:rPr>
              <a:t>het</a:t>
            </a:r>
            <a:r>
              <a:rPr lang="nl-NL" b="1" dirty="0" smtClean="0">
                <a:latin typeface="Century Gothic" panose="020B0502020202020204" pitchFamily="34" charset="0"/>
              </a:rPr>
              <a:t> varken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preekbeurten.info/PH02147J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765532"/>
            <a:ext cx="5400600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19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veren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Bu_Ver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96544" cy="417646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67120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vogel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vildaphoto.net/data/php/frontend.actions.php?action=photo-viewphoto&amp;id=480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700808"/>
            <a:ext cx="4968551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42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aaien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haap-aaien_groo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82" y="1776830"/>
            <a:ext cx="4391674" cy="417646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87592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likken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rotescheur.nl/wp6/wp-content/uploads/2011/03/dieren-063-oddcoupl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90506"/>
            <a:ext cx="4896544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11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vlieg(en)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4409" y="1933582"/>
            <a:ext cx="6735182" cy="378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4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h</a:t>
            </a:r>
            <a:r>
              <a:rPr lang="nl-NL" b="1" dirty="0" smtClean="0">
                <a:latin typeface="Century Gothic" panose="020B0502020202020204" pitchFamily="34" charset="0"/>
              </a:rPr>
              <a:t>ard-zacht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limburgsemijnen.nl/Mineralen%20en%20Fossielen/slides/steen%20met%20zilversteentjes%20eri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456384" cy="280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liesjeshoutenspeelgoed.nl/ProdImages/kussen-prin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3374241" cy="2851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40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woord van de dag 3:</a:t>
            </a:r>
            <a:br>
              <a:rPr lang="nl-NL" dirty="0" smtClean="0"/>
            </a:br>
            <a:r>
              <a:rPr lang="nl-NL" dirty="0"/>
              <a:t> </a:t>
            </a:r>
            <a:r>
              <a:rPr lang="nl-NL" dirty="0" smtClean="0"/>
              <a:t>de kinderboerderij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630932"/>
            <a:ext cx="7704856" cy="460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stichtingdehofstede.nl/images/kinderboerderij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51112"/>
            <a:ext cx="5989320" cy="3992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15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 functiewoorden van dag 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/>
              <a:t>Aandacht trekken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22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2M4D3 Naar de kinderboerderij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E6C2F5C5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41526"/>
            <a:ext cx="642620" cy="48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38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verhaalplaten van dag 3</a:t>
            </a:r>
            <a:endParaRPr lang="nl-NL" dirty="0"/>
          </a:p>
        </p:txBody>
      </p:sp>
      <p:pic>
        <p:nvPicPr>
          <p:cNvPr id="4" name="Tijdelijke aanduiding voor inhoud 3" descr="D:\Mondeling Nederlands\M.N. Origineel\MN origineel\MN cursus 2 origineel\cd2\module 4\C2 M4 D3 kinderboerderij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37" y="1600200"/>
            <a:ext cx="319892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6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D:\Mondeling Nederlands\M.N. Origineel\MN origineel\MN cursus 2 origineel\cd2\module 4\C2 M4 D3 kinderboerderij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41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D:\Mondeling Nederlands\M.N. Origineel\MN origineel\MN cursus 2 origineel\cd2\module 4\C2 M4 D3 kinderboerderij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2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5" name="Tijdelijke aanduiding voor inhoud 4" descr="D:\Mondeling Nederlands\M.N. Origineel\MN origineel\MN cursus 2 origineel\cd2\module 4\C2 M4 D3 kinderboerderij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9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de woordkaarten van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</a:t>
            </a:r>
            <a:r>
              <a:rPr lang="nl-NL" sz="4400" b="1" dirty="0" smtClean="0">
                <a:latin typeface="Century Gothic" panose="020B0502020202020204" pitchFamily="34" charset="0"/>
              </a:rPr>
              <a:t>ag 4</a:t>
            </a:r>
            <a:endParaRPr lang="nl-NL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 smtClean="0">
                <a:latin typeface="Century Gothic" panose="020B0502020202020204" pitchFamily="34" charset="0"/>
              </a:rPr>
              <a:t>het</a:t>
            </a:r>
            <a:r>
              <a:rPr lang="nl-NL" b="1" dirty="0" smtClean="0">
                <a:latin typeface="Century Gothic" panose="020B0502020202020204" pitchFamily="34" charset="0"/>
              </a:rPr>
              <a:t> jaargetijde/het seizoen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home.deds.nl/~patatjes/taakhotpotatoes/preview149.jpg&amp;sa=X&amp;ei=E4vET6L-AY3s0gWl2qTICg&amp;ved=0CA4Q8wc&amp;usg=AFQjCNH1lp88vbNVYe6cE529oyBkcgZgJ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392488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6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n</a:t>
            </a:r>
            <a:r>
              <a:rPr lang="nl-NL" b="1" dirty="0" smtClean="0">
                <a:latin typeface="Century Gothic" panose="020B0502020202020204" pitchFamily="34" charset="0"/>
              </a:rPr>
              <a:t>iets-iets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s.cdn3.123rf.com/168nwm/viktor88/viktor881204/viktor88120400132/13097309-tovenaa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456384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3d goochelaar haalt er een konijn uit een hoed. GeÃƒÆ’ Ã‚Â¯ soleerd op witte achtergrond Stockfoto - 1071155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700808"/>
            <a:ext cx="3425996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de herfst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users.telenet.be/vanderpooten/1.9%20seizoenen/db_herfst_in_het_haagse_bos1%5B1%5D.jpg&amp;sa=X&amp;ei=dnDET4j7Hsql0QWx1KzVCg&amp;ved=0CA4Q8wc4PQ&amp;usg=AFQjCNGI1FwDBs_X9v38k4IkcXbkN0x18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176464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4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</a:t>
            </a:r>
            <a:r>
              <a:rPr lang="nl-NL" dirty="0" smtClean="0"/>
              <a:t>et woord van de dag 4:</a:t>
            </a:r>
            <a:br>
              <a:rPr lang="nl-NL" dirty="0" smtClean="0"/>
            </a:br>
            <a:r>
              <a:rPr lang="nl-NL" dirty="0" smtClean="0"/>
              <a:t>het jaargetijde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8924"/>
            <a:ext cx="7992887" cy="460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home.deds.nl/~patatjes/taakhotpotatoes/preview149.jpg&amp;sa=X&amp;ei=E4vET6L-AY3s0gWl2qTICg&amp;ved=0CA4Q8wc&amp;usg=AFQjCNH1lp88vbNVYe6cE529oyBkcgZgJ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464496" cy="4283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99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lente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thelma.punt.nl/upload/lente1-1.jpg&amp;sa=X&amp;ei=9HHET8G6BMqK8gPC3omUBA&amp;ved=0CA0Q8wc&amp;usg=AFQjCNFTLWVCwmE2-8WA6rzbufQIrl6lN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9"/>
            <a:ext cx="4176463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35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zomer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animaatjes.nl/plaatjes/z/zomer/animaatjes-zomer-5767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39620"/>
            <a:ext cx="5472608" cy="4176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79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de woordkaarten van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</a:t>
            </a:r>
            <a:r>
              <a:rPr lang="nl-NL" sz="4400" b="1" dirty="0" smtClean="0">
                <a:latin typeface="Century Gothic" panose="020B0502020202020204" pitchFamily="34" charset="0"/>
              </a:rPr>
              <a:t>ag 5</a:t>
            </a:r>
            <a:endParaRPr lang="nl-NL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3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</a:t>
            </a:r>
            <a:r>
              <a:rPr lang="nl-NL" b="1" dirty="0" smtClean="0">
                <a:latin typeface="Century Gothic" panose="020B0502020202020204" pitchFamily="34" charset="0"/>
              </a:rPr>
              <a:t>e winter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2012.pivotcon.com/wp-content/uploads/2012/05/winter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10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e</a:t>
            </a:r>
            <a:r>
              <a:rPr lang="nl-NL" b="1" dirty="0" smtClean="0">
                <a:latin typeface="Century Gothic" panose="020B0502020202020204" pitchFamily="34" charset="0"/>
              </a:rPr>
              <a:t>erste (in de rij)</a:t>
            </a:r>
            <a:endParaRPr lang="nl-NL" dirty="0"/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98066"/>
            <a:ext cx="797154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us.123rf.com/400wm/400/400/lenm/lenm0808/lenm080800013/3374628.jpg&amp;sa=X&amp;ei=cYzET8eaDsXB0gW8zN3eCg&amp;ved=0CAsQ8wc&amp;usg=AFQjCNEijkgO3W9SOk6dLgD8Map7yTSw5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5112618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google.nl/url?source=imglanding&amp;ct=img&amp;q=http://us.123rf.com/400wm/400/400/lenm/lenm0808/lenm080800013/3374628.jpg&amp;sa=X&amp;ei=cYzET8eaDsXB0gW8zN3eCg&amp;ved=0CAsQ8wc&amp;usg=AFQjCNEijkgO3W9SOk6dLgD8Map7yTSw5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0"/>
          <a:stretch/>
        </p:blipFill>
        <p:spPr bwMode="auto">
          <a:xfrm>
            <a:off x="6300192" y="1916832"/>
            <a:ext cx="1994876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1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l</a:t>
            </a:r>
            <a:r>
              <a:rPr lang="nl-NL" b="1" dirty="0" smtClean="0">
                <a:latin typeface="Century Gothic" panose="020B0502020202020204" pitchFamily="34" charset="0"/>
              </a:rPr>
              <a:t>aatste (in de rij)</a:t>
            </a:r>
            <a:endParaRPr lang="nl-NL" dirty="0"/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us.123rf.com/400wm/400/400/lenm/lenm0808/lenm080800013/3374628.jpg&amp;sa=X&amp;ei=cYzET8eaDsXB0gW8zN3eCg&amp;ved=0CAsQ8wc&amp;usg=AFQjCNEijkgO3W9SOk6dLgD8Map7yTSw5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4824536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google.nl/url?source=imglanding&amp;ct=img&amp;q=http://us.123rf.com/400wm/400/400/lenm/lenm0808/lenm080800013/3374628.jpg&amp;sa=X&amp;ei=cYzET8eaDsXB0gW8zN3eCg&amp;ved=0CAsQ8wc&amp;usg=AFQjCNEijkgO3W9SOk6dLgD8Map7yTSw5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0"/>
          <a:stretch/>
        </p:blipFill>
        <p:spPr bwMode="auto">
          <a:xfrm>
            <a:off x="6228184" y="1916832"/>
            <a:ext cx="1944216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69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m</a:t>
            </a:r>
            <a:r>
              <a:rPr lang="nl-NL" b="1" dirty="0" smtClean="0">
                <a:latin typeface="Century Gothic" panose="020B0502020202020204" pitchFamily="34" charset="0"/>
              </a:rPr>
              <a:t>iddelste (in de rij)</a:t>
            </a:r>
            <a:endParaRPr lang="nl-NL" dirty="0"/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us.123rf.com/400wm/400/400/lenm/lenm0808/lenm080800013/3374628.jpg&amp;sa=X&amp;ei=cYzET8eaDsXB0gW8zN3eCg&amp;ved=0CAsQ8wc&amp;usg=AFQjCNEijkgO3W9SOk6dLgD8Map7yTSw5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16832"/>
            <a:ext cx="4968602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google.nl/url?source=imglanding&amp;ct=img&amp;q=http://us.123rf.com/400wm/400/400/lenm/lenm0808/lenm080800013/3374628.jpg&amp;sa=X&amp;ei=cYzET8eaDsXB0gW8zN3eCg&amp;ved=0CAsQ8wc&amp;usg=AFQjCNEijkgO3W9SOk6dLgD8Map7yTSw5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0" t="407" r="33000" b="-407"/>
          <a:stretch/>
        </p:blipFill>
        <p:spPr bwMode="auto">
          <a:xfrm>
            <a:off x="6516216" y="1916832"/>
            <a:ext cx="1752228" cy="3806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87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t</a:t>
            </a:r>
            <a:r>
              <a:rPr lang="nl-NL" b="1" dirty="0" smtClean="0">
                <a:latin typeface="Century Gothic" panose="020B0502020202020204" pitchFamily="34" charset="0"/>
              </a:rPr>
              <a:t>egenover (elkaar)</a:t>
            </a:r>
            <a:endParaRPr lang="nl-NL" dirty="0"/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3" descr="2957538-twee-paar-pingu-ns-tegenover-elkaar-op-de-zuidpoo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5112567" cy="388843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9853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wrijven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t3.gstatic.com/images?q=tbn:ANd9GcQDvUxGbORW1ykQAMhhFEaWbiv-Op5ASQ1ESfMTaC_y-HC_iTrU3yE4b9Gu4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11256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3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achteraan (in de rij)</a:t>
            </a:r>
            <a:endParaRPr lang="nl-NL" dirty="0"/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s://portal.skipov.nl/scholen/bernadette/tutor/Archief/thema%20het%20lichaam/de%20knuffle%20staat%20vooraan.jpg&amp;sa=X&amp;ei=Go3ET_KMJpKZ8gPamZHhBA&amp;ved=0CAsQ8wc&amp;usg=AFQjCNHxA49OKVrM7ufwarpFgwyjXbUFhQ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482453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www.google.nl/url?source=imglanding&amp;ct=img&amp;q=https://portal.skipov.nl/scholen/bernadette/tutor/Archief/thema%20het%20lichaam/de%20knuffle%20staat%20vooraan.jpg&amp;sa=X&amp;ei=Go3ET_KMJpKZ8gPamZHhBA&amp;ved=0CAsQ8wc&amp;usg=AFQjCNHxA49OKVrM7ufwarpFgwyjXbUFhQ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r="65891"/>
          <a:stretch/>
        </p:blipFill>
        <p:spPr bwMode="auto">
          <a:xfrm>
            <a:off x="7267008" y="1976175"/>
            <a:ext cx="822800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59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</a:t>
            </a:r>
            <a:r>
              <a:rPr lang="nl-NL" b="1" dirty="0" smtClean="0">
                <a:latin typeface="Century Gothic" panose="020B0502020202020204" pitchFamily="34" charset="0"/>
              </a:rPr>
              <a:t>ooraan (in de rij)</a:t>
            </a:r>
            <a:endParaRPr lang="nl-NL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s://portal.skipov.nl/scholen/bernadette/tutor/Archief/thema%20het%20lichaam/de%20knuffle%20staat%20vooraan.jpg&amp;sa=X&amp;ei=Go3ET_KMJpKZ8gPamZHhBA&amp;ved=0CAsQ8wc&amp;usg=AFQjCNHxA49OKVrM7ufwarpFgwyjXbUFhQ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482453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www.google.nl/url?source=imglanding&amp;ct=img&amp;q=https://portal.skipov.nl/scholen/bernadette/tutor/Archief/thema%20het%20lichaam/de%20knuffle%20staat%20vooraan.jpg&amp;sa=X&amp;ei=Go3ET_KMJpKZ8gPamZHhBA&amp;ved=0CAsQ8wc&amp;usg=AFQjCNHxA49OKVrM7ufwarpFgwyjXbUFhQ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0" r="20895"/>
          <a:stretch/>
        </p:blipFill>
        <p:spPr bwMode="auto">
          <a:xfrm>
            <a:off x="6889488" y="1988840"/>
            <a:ext cx="1295610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10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Century Gothic" panose="020B0502020202020204" pitchFamily="34" charset="0"/>
              </a:rPr>
              <a:t>wegjagen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optascan.nl/images/vliegenmepp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384376" cy="4320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7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278</Words>
  <Application>Microsoft Office PowerPoint</Application>
  <PresentationFormat>Diavoorstelling (4:3)</PresentationFormat>
  <Paragraphs>94</Paragraphs>
  <Slides>81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81</vt:i4>
      </vt:variant>
    </vt:vector>
  </HeadingPairs>
  <TitlesOfParts>
    <vt:vector size="86" baseType="lpstr">
      <vt:lpstr>Arial</vt:lpstr>
      <vt:lpstr>Calibri</vt:lpstr>
      <vt:lpstr>Century Gothic</vt:lpstr>
      <vt:lpstr>Wingdings</vt:lpstr>
      <vt:lpstr>Kantoorthema</vt:lpstr>
      <vt:lpstr>de woordkaarten van  C2 M4</vt:lpstr>
      <vt:lpstr>lhet gras</vt:lpstr>
      <vt:lpstr>lhet pad</vt:lpstr>
      <vt:lpstr>lhet park</vt:lpstr>
      <vt:lpstr>de poep</vt:lpstr>
      <vt:lpstr>de vlieg(en)</vt:lpstr>
      <vt:lpstr>niets-iets</vt:lpstr>
      <vt:lpstr>wrijven</vt:lpstr>
      <vt:lpstr>wegjagen</vt:lpstr>
      <vt:lpstr>rondkijken</vt:lpstr>
      <vt:lpstr>moe</vt:lpstr>
      <vt:lpstr>veel-weinig</vt:lpstr>
      <vt:lpstr>dichtbij-ver weg</vt:lpstr>
      <vt:lpstr>Het woord van de dag 1: het park </vt:lpstr>
      <vt:lpstr>de functiewoorden van dag 1:</vt:lpstr>
      <vt:lpstr>Het verhaal dag 1 Klik op </vt:lpstr>
      <vt:lpstr>de verhaalplaten van dag 1</vt:lpstr>
      <vt:lpstr>de verhaalplaten van dag 1</vt:lpstr>
      <vt:lpstr>de verhaalplaten van dag 1</vt:lpstr>
      <vt:lpstr>de verhaalplaten van dag 1</vt:lpstr>
      <vt:lpstr> de woordkaarten van  </vt:lpstr>
      <vt:lpstr>de aap</vt:lpstr>
      <vt:lpstr>lhet dier/de dieren</vt:lpstr>
      <vt:lpstr>de dierentuin</vt:lpstr>
      <vt:lpstr>de giraf</vt:lpstr>
      <vt:lpstr>de kooi</vt:lpstr>
      <vt:lpstr>de leeuw</vt:lpstr>
      <vt:lpstr>de olifant</vt:lpstr>
      <vt:lpstr>de papegaai</vt:lpstr>
      <vt:lpstr>de slang</vt:lpstr>
      <vt:lpstr>de tijger</vt:lpstr>
      <vt:lpstr>de zebra</vt:lpstr>
      <vt:lpstr>de zeehond</vt:lpstr>
      <vt:lpstr>bang</vt:lpstr>
      <vt:lpstr>eng</vt:lpstr>
      <vt:lpstr>gevaarlijk</vt:lpstr>
      <vt:lpstr>vreemd</vt:lpstr>
      <vt:lpstr>Het woord van de dag 2: de dierentuin</vt:lpstr>
      <vt:lpstr> de woordkaarten van  </vt:lpstr>
      <vt:lpstr>lhet bos</vt:lpstr>
      <vt:lpstr>de cavia</vt:lpstr>
      <vt:lpstr>de eend(en)</vt:lpstr>
      <vt:lpstr>de ezel</vt:lpstr>
      <vt:lpstr>de geit</vt:lpstr>
      <vt:lpstr>de haan</vt:lpstr>
      <vt:lpstr>lhet hok</vt:lpstr>
      <vt:lpstr>de kat</vt:lpstr>
      <vt:lpstr>de kinderboerderij</vt:lpstr>
      <vt:lpstr>de kip</vt:lpstr>
      <vt:lpstr>lhet konijn</vt:lpstr>
      <vt:lpstr>de pony</vt:lpstr>
      <vt:lpstr>lhet schaap</vt:lpstr>
      <vt:lpstr>de spin</vt:lpstr>
      <vt:lpstr>de vacht</vt:lpstr>
      <vt:lpstr>lhet varken</vt:lpstr>
      <vt:lpstr>de veren</vt:lpstr>
      <vt:lpstr>de vogel</vt:lpstr>
      <vt:lpstr>aaien</vt:lpstr>
      <vt:lpstr>likken</vt:lpstr>
      <vt:lpstr>hard-zacht</vt:lpstr>
      <vt:lpstr>Het woord van de dag 3:  de kinderboerderij</vt:lpstr>
      <vt:lpstr>de  functiewoorden van dag 3</vt:lpstr>
      <vt:lpstr>Het verhaal dag 3 Klik op </vt:lpstr>
      <vt:lpstr>de verhaalplaten van dag 3</vt:lpstr>
      <vt:lpstr>de verhaalplaten van dag 3</vt:lpstr>
      <vt:lpstr>de verhaalplaten van dag 3</vt:lpstr>
      <vt:lpstr>de verhaalplaten van dag 3</vt:lpstr>
      <vt:lpstr>de woordkaarten van</vt:lpstr>
      <vt:lpstr>lhet jaargetijde/het seizoen</vt:lpstr>
      <vt:lpstr>de herfst</vt:lpstr>
      <vt:lpstr>het woord van de dag 4: het jaargetijde</vt:lpstr>
      <vt:lpstr>de lente</vt:lpstr>
      <vt:lpstr>de zomer</vt:lpstr>
      <vt:lpstr>de woordkaarten van</vt:lpstr>
      <vt:lpstr>de winter</vt:lpstr>
      <vt:lpstr>eerste (in de rij)</vt:lpstr>
      <vt:lpstr>laatste (in de rij)</vt:lpstr>
      <vt:lpstr>middelste (in de rij)</vt:lpstr>
      <vt:lpstr>tegenover (elkaar)</vt:lpstr>
      <vt:lpstr>achteraan (in de rij)</vt:lpstr>
      <vt:lpstr>vooraan (in de rij)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C2 M4</dc:title>
  <dc:creator>Gebruiker</dc:creator>
  <cp:lastModifiedBy>Gabriëlle ten Klooster</cp:lastModifiedBy>
  <cp:revision>20</cp:revision>
  <dcterms:created xsi:type="dcterms:W3CDTF">2015-06-28T19:48:57Z</dcterms:created>
  <dcterms:modified xsi:type="dcterms:W3CDTF">2021-02-19T14:51:23Z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