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322" r:id="rId7"/>
    <p:sldId id="323" r:id="rId8"/>
    <p:sldId id="346" r:id="rId9"/>
    <p:sldId id="347" r:id="rId10"/>
    <p:sldId id="348" r:id="rId11"/>
    <p:sldId id="349" r:id="rId12"/>
    <p:sldId id="350" r:id="rId13"/>
    <p:sldId id="362" r:id="rId14"/>
    <p:sldId id="363" r:id="rId15"/>
    <p:sldId id="364" r:id="rId16"/>
    <p:sldId id="263" r:id="rId17"/>
    <p:sldId id="264" r:id="rId18"/>
    <p:sldId id="365" r:id="rId19"/>
    <p:sldId id="366" r:id="rId20"/>
    <p:sldId id="367" r:id="rId21"/>
    <p:sldId id="266" r:id="rId22"/>
    <p:sldId id="368" r:id="rId23"/>
    <p:sldId id="374" r:id="rId24"/>
    <p:sldId id="375" r:id="rId25"/>
    <p:sldId id="424" r:id="rId26"/>
    <p:sldId id="369" r:id="rId27"/>
    <p:sldId id="370" r:id="rId28"/>
    <p:sldId id="371" r:id="rId29"/>
    <p:sldId id="372" r:id="rId30"/>
    <p:sldId id="373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87" r:id="rId43"/>
    <p:sldId id="388" r:id="rId44"/>
    <p:sldId id="389" r:id="rId45"/>
    <p:sldId id="390" r:id="rId46"/>
    <p:sldId id="391" r:id="rId47"/>
    <p:sldId id="392" r:id="rId48"/>
    <p:sldId id="393" r:id="rId49"/>
    <p:sldId id="394" r:id="rId50"/>
    <p:sldId id="395" r:id="rId51"/>
    <p:sldId id="396" r:id="rId52"/>
    <p:sldId id="397" r:id="rId53"/>
    <p:sldId id="398" r:id="rId54"/>
    <p:sldId id="399" r:id="rId55"/>
    <p:sldId id="400" r:id="rId56"/>
    <p:sldId id="401" r:id="rId57"/>
    <p:sldId id="425" r:id="rId58"/>
    <p:sldId id="402" r:id="rId59"/>
    <p:sldId id="403" r:id="rId60"/>
    <p:sldId id="404" r:id="rId61"/>
    <p:sldId id="405" r:id="rId62"/>
    <p:sldId id="406" r:id="rId63"/>
    <p:sldId id="407" r:id="rId64"/>
    <p:sldId id="408" r:id="rId65"/>
    <p:sldId id="409" r:id="rId66"/>
    <p:sldId id="410" r:id="rId67"/>
    <p:sldId id="411" r:id="rId68"/>
    <p:sldId id="412" r:id="rId69"/>
    <p:sldId id="413" r:id="rId70"/>
    <p:sldId id="414" r:id="rId71"/>
    <p:sldId id="415" r:id="rId72"/>
    <p:sldId id="416" r:id="rId73"/>
    <p:sldId id="417" r:id="rId74"/>
    <p:sldId id="418" r:id="rId75"/>
    <p:sldId id="419" r:id="rId76"/>
    <p:sldId id="420" r:id="rId77"/>
    <p:sldId id="421" r:id="rId78"/>
    <p:sldId id="422" r:id="rId79"/>
    <p:sldId id="423" r:id="rId8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23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3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22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18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62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00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35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65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43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12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45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5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40.gif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5.jpeg"/><Relationship Id="rId5" Type="http://schemas.openxmlformats.org/officeDocument/2006/relationships/hyperlink" Target="http://photobucket.com/" TargetMode="External"/><Relationship Id="rId4" Type="http://schemas.openxmlformats.org/officeDocument/2006/relationships/image" Target="../media/image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8.jpeg"/><Relationship Id="rId5" Type="http://schemas.openxmlformats.org/officeDocument/2006/relationships/hyperlink" Target="http://www.google.nl/imgres?q=kopje&amp;hl=en&amp;biw=1920&amp;bih=725&amp;tbm=isch&amp;tbnid=LzFB57jEwhYVBM:&amp;imgrefurl=http://themeanings.com/dashboard/plugin/page/word/kopje&amp;docid=KJE8ouoQv0hAaM&amp;imgurl=http://koffiemagazine.nl/wp-content/uploads/2009/08/eigen-kopje1.jpg&amp;w=350&amp;h=375&amp;ei=-vqEUP74AefW0QXj54DIAw&amp;zoom=1&amp;iact=rc&amp;dur=161&amp;sig=110083457966174448520&amp;page=2&amp;tbnh=163&amp;tbnw=151&amp;start=22&amp;ndsp=32&amp;ved=1t:429,r:16,s:22,i:194&amp;tx=85&amp;ty=81" TargetMode="External"/><Relationship Id="rId4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53.jpeg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2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2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6.jpeg"/><Relationship Id="rId4" Type="http://schemas.openxmlformats.org/officeDocument/2006/relationships/image" Target="../media/image2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2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2.mp4"/><Relationship Id="rId1" Type="http://schemas.microsoft.com/office/2007/relationships/media" Target="../media/media42.mp4"/><Relationship Id="rId5" Type="http://schemas.openxmlformats.org/officeDocument/2006/relationships/image" Target="../media/image31.png"/><Relationship Id="rId4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7.jpeg"/><Relationship Id="rId5" Type="http://schemas.openxmlformats.org/officeDocument/2006/relationships/hyperlink" Target="http://www.google.nl/imgres?q=groente+afval&amp;hl=nl&amp;gbv=2&amp;biw=1920&amp;bih=817&amp;tbm=isch&amp;tbnid=B9wjbbKr99hgwM:&amp;imgrefurl=http://www.canstockphoto.nl/organisch-groente-afval-plastic-3681679.html&amp;docid=DDLvoDiO_MYm2M&amp;itg=1&amp;imgurl=http://comps.canstockphoto.com/can-stock-photo_csp3681679.jpg&amp;w=281&amp;h=400&amp;ei=tCjoT5HjKYa60QW9iPSqCQ&amp;zoom=1&amp;iact=hc&amp;vpx=621&amp;vpy=224&amp;dur=1961&amp;hovh=268&amp;hovw=188&amp;tx=94&amp;ty=146&amp;sig=101633186458560759114&amp;page=1&amp;tbnh=89&amp;tbnw=63&amp;start=0&amp;ndsp=64&amp;ved=1t:429,r:20,s:0,i:132" TargetMode="External"/><Relationship Id="rId4" Type="http://schemas.openxmlformats.org/officeDocument/2006/relationships/image" Target="../media/image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71.jpeg"/><Relationship Id="rId4" Type="http://schemas.openxmlformats.org/officeDocument/2006/relationships/image" Target="../media/image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0.gif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73.jpeg"/><Relationship Id="rId4" Type="http://schemas.openxmlformats.org/officeDocument/2006/relationships/image" Target="../media/image2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74.jpeg"/><Relationship Id="rId5" Type="http://schemas.openxmlformats.org/officeDocument/2006/relationships/hyperlink" Target="http://www.google.nl/imgres?hl=nl&amp;gbv=2&amp;biw=1920&amp;bih=817&amp;tbm=isch&amp;tbnid=r24xIRSqd2H8hM:&amp;imgrefurl=http://buurtlink.nl/4851EA/ulvenhout/Slotlaan/3694037/Gastvrouw+of+gastheer+zijn+in+restaurant+de+Donk+in+Ulvenhout&amp;docid=U-j4oQs6AyqiWM&amp;imgurl=http://buurtlink.nl/AssetServer.ashx/1155266?bl-slideshow-image&amp;w=440&amp;h=330&amp;ei=lzToT7qFHOjb0QXX9OWZCQ&amp;zoom=1&amp;iact=hc&amp;vpx=1238&amp;vpy=132&amp;dur=2337&amp;hovh=194&amp;hovw=259&amp;tx=138&amp;ty=123&amp;sig=101633186458560759114&amp;page=1&amp;tbnh=103&amp;tbnw=137&amp;start=0&amp;ndsp=57&amp;ved=1t:429,r:8,s:0,i:93" TargetMode="External"/><Relationship Id="rId4" Type="http://schemas.openxmlformats.org/officeDocument/2006/relationships/image" Target="../media/image2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75.jpeg"/><Relationship Id="rId4" Type="http://schemas.openxmlformats.org/officeDocument/2006/relationships/image" Target="../media/image2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76.jpeg"/><Relationship Id="rId4" Type="http://schemas.openxmlformats.org/officeDocument/2006/relationships/image" Target="../media/image20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jpe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hyperlink" Target="http://www.google.nl/imgres?start=62&amp;hl=nl&amp;gbv=2&amp;biw=1920&amp;bih=817&amp;tbm=isch&amp;tbnid=GkFsepodaWeEQM:&amp;imgrefurl=http://www.knivesandtools.nl/nl/pt/-zwilling-j-a-henckels-rood-schilmesje.htm&amp;docid=PyeE2pT3eM9WxM&amp;imgurl=http://www.knivesandtools.nl/productimages/photogallery/photos/zwilling-ja-henckels-rood-schilmesje-ZW38040-050-d1.jpg&amp;w=450&amp;h=300&amp;ei=sTboT63YOK-U0QWi6Lz1CA&amp;zoom=1&amp;iact=hc&amp;vpx=1230&amp;vpy=516&amp;dur=1131&amp;hovh=183&amp;hovw=275&amp;tx=153&amp;ty=97&amp;sig=101633186458560759114&amp;page=2&amp;tbnh=104&amp;tbnw=156&amp;ndsp=70&amp;ved=1t:429,r:54,s:62,i:63" TargetMode="External"/><Relationship Id="rId5" Type="http://schemas.openxmlformats.org/officeDocument/2006/relationships/image" Target="../media/image77.jpeg"/><Relationship Id="rId4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9.jpeg"/><Relationship Id="rId4" Type="http://schemas.openxmlformats.org/officeDocument/2006/relationships/image" Target="../media/image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80.jpeg"/><Relationship Id="rId4" Type="http://schemas.openxmlformats.org/officeDocument/2006/relationships/image" Target="../media/image2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hyperlink" Target="http://www.google.nl/imgres?start=62&amp;hl=nl&amp;gbv=2&amp;biw=1920&amp;bih=817&amp;tbm=isch&amp;tbnid=GkFsepodaWeEQM:&amp;imgrefurl=http://www.knivesandtools.nl/nl/pt/-zwilling-j-a-henckels-rood-schilmesje.htm&amp;docid=PyeE2pT3eM9WxM&amp;imgurl=http://www.knivesandtools.nl/productimages/photogallery/photos/zwilling-ja-henckels-rood-schilmesje-ZW38040-050-d1.jpg&amp;w=450&amp;h=300&amp;ei=sTboT63YOK-U0QWi6Lz1CA&amp;zoom=1&amp;iact=hc&amp;vpx=1230&amp;vpy=516&amp;dur=1131&amp;hovh=183&amp;hovw=275&amp;tx=153&amp;ty=97&amp;sig=101633186458560759114&amp;page=2&amp;tbnh=104&amp;tbnw=156&amp;ndsp=70&amp;ved=1t:429,r:54,s:62,i:63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 </a:t>
            </a:r>
            <a:br>
              <a:rPr lang="nl-NL" b="1" dirty="0">
                <a:latin typeface="Century Gothic" panose="020B0502020202020204" pitchFamily="34" charset="0"/>
              </a:rPr>
            </a:br>
            <a:r>
              <a:rPr lang="nl-NL" b="1" dirty="0">
                <a:latin typeface="Century Gothic" panose="020B0502020202020204" pitchFamily="34" charset="0"/>
              </a:rPr>
              <a:t>C2 M7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7776864" cy="237626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403033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pond = 500 gram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unidexholland.com/new/components/com_virtuemart/shop_image/product/s_PCD_pindakaas_DEU_label_500_gram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27" y="1811628"/>
            <a:ext cx="316835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Afbeelding 7" descr="https://americanweighscale.com/images/500G_M2_mai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15464"/>
            <a:ext cx="3327365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350617-E1B1-46CF-A9CA-36D882DAF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67" y="5600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portemonnee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eld_portemonnee_mu_166571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1772816"/>
            <a:ext cx="482453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ADEA41-1CEC-4C6A-8C22-E44A4B088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8283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snoep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snoe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048672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1CF6E7-A940-4531-A34A-D1892FD33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273" y="54407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tomaten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omaten-gros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608512" cy="417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574D7F2-20FE-4F42-B420-B737EF3A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437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weegschaal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483259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2565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1A4162-2DC2-4B73-BEFD-3D9C0313D2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winkel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ebatau.nl/content/common/gfx/algemeen/uitgelicht/september2008/winkel1_bi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11628"/>
            <a:ext cx="511256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242376A-9483-4A8E-A334-E5A569D027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277" y="53732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0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inpakken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ijkshoorn.nl/Portals/0/afgerond/inpakken%20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62" y="1772816"/>
            <a:ext cx="4608511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D86F550-239F-4C8E-9B3C-9133A66F0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151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kosten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jdelijke aanduiding voor inhoud 3" descr="ESL%20display%20Pricer%20continuum-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61662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0EAFC3-1A44-4D1C-9647-EC7CE79F7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858" y="5497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boodschappen doen</a:t>
            </a:r>
            <a:endParaRPr lang="nl-NL" dirty="0"/>
          </a:p>
        </p:txBody>
      </p:sp>
      <p:pic>
        <p:nvPicPr>
          <p:cNvPr id="6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google.nl/url?source=imglanding&amp;ct=img&amp;q=http://www.swmdmaarssen.nl/website/upload/images/boodschappen.jpg&amp;sa=X&amp;ei=2RboT8qeCdGV0QXH9N0q&amp;ved=0CAsQ8wc&amp;usg=AFQjCNF7zakpR6EgLYzqvfwBkGW0wCQdw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634" y="1700809"/>
            <a:ext cx="331236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009E5AA-E5F4-49C6-892C-91939FE0A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9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(het) geld betalen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eld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48764"/>
            <a:ext cx="518457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5B09DC7-E525-44DD-A7BC-4CCEF8713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743" y="566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verkoopster</a:t>
            </a:r>
            <a:endParaRPr lang="nl-NL" dirty="0"/>
          </a:p>
        </p:txBody>
      </p:sp>
      <p:pic>
        <p:nvPicPr>
          <p:cNvPr id="7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agf.nl/nieuws/2008/0820/boz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18457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C277401-2A12-4EB7-A601-713A37A29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687" y="5533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verkopen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campinglepommier.com/cmslib/www.campinglepommier.com/pommier/vacatures/huge/PICT1714.jpg&amp;sa=X&amp;ei=WhfoT5HDL8aZ0QWW8_CkBg&amp;ved=0CAwQ8wc4Ng&amp;usg=AFQjCNEmQRu43V872LtUfH7TtBOX4uVPB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268" y="1700808"/>
            <a:ext cx="624608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759EC9-4DD6-4AC8-8030-CA55C9213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6746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jong-oud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Tijdelijke aanduiding voor inhoud 3" descr="home_jong_oud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176464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E5D007-76D5-41FC-87FF-83A245C33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3626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1: de winkel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270892"/>
            <a:ext cx="7848872" cy="511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debatau.nl/content/common/gfx/algemeen/uitgelicht/september2008/winkel1_bi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620" y="1556792"/>
            <a:ext cx="5826760" cy="4370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4142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1: het </a:t>
            </a:r>
            <a:r>
              <a:rPr lang="en-US" dirty="0" err="1"/>
              <a:t>eten</a:t>
            </a:r>
            <a:r>
              <a:rPr lang="en-US" dirty="0"/>
              <a:t> </a:t>
            </a:r>
            <a:endParaRPr lang="nl-NL" dirty="0"/>
          </a:p>
        </p:txBody>
      </p:sp>
      <p:pic>
        <p:nvPicPr>
          <p:cNvPr id="1026" name="Picture 2" descr="C:\Users\Gebruiker\Pictures\MP Navigator EX\2016_11_13\IMG_000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2" b="3448"/>
          <a:stretch/>
        </p:blipFill>
        <p:spPr bwMode="auto">
          <a:xfrm rot="10800000">
            <a:off x="2699792" y="1196752"/>
            <a:ext cx="3975114" cy="49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2222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taalfuncties</a:t>
            </a:r>
            <a:r>
              <a:rPr lang="en-US" dirty="0"/>
              <a:t> van dag 1</a:t>
            </a:r>
            <a:endParaRPr lang="nl-NL" dirty="0"/>
          </a:p>
        </p:txBody>
      </p:sp>
      <p:pic>
        <p:nvPicPr>
          <p:cNvPr id="2050" name="Picture 2" descr="C:\Users\Gebruiker\Pictures\MP Navigator EX\2016_11_13\IMG_00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" t="40786" r="-622" b="2555"/>
          <a:stretch/>
        </p:blipFill>
        <p:spPr bwMode="auto">
          <a:xfrm rot="10800000">
            <a:off x="1547664" y="1340768"/>
            <a:ext cx="6004230" cy="49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782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2M7D1 Samen naar de winke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07428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34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23" name="Tijdelijke aanduiding voor inhoud 22" descr="D:\M.N. Origineel\MN origineel\MN cursus 2 origineel\cd2\module 7\portret cursus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05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7\C2 M7 D1 samen naar de winkel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036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5" name="Tijdelijke aanduiding voor inhoud 4" descr="D:\M.N. Origineel\MN origineel\MN cursus 2 origineel\cd2\module 7\C2 M7 D1 samen naar de winkel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8588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5" name="Tijdelijke aanduiding voor inhoud 4" descr="D:\M.N. Origineel\MN origineel\MN cursus 2 origineel\cd2\module 7\C2 M7 D1 samen naar de winkel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166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banaan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ana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1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15EBE12-8C2B-4FCB-8F33-E9E01AC34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472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7\C2 M7 D1 samen naar de winkel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052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sz="4900" b="1" dirty="0">
                <a:latin typeface="Century Gothic" panose="020B0502020202020204" pitchFamily="34" charset="0"/>
              </a:rPr>
              <a:t/>
            </a:r>
            <a:br>
              <a:rPr lang="nl-NL" sz="4900" b="1" dirty="0">
                <a:latin typeface="Century Gothic" panose="020B0502020202020204" pitchFamily="34" charset="0"/>
              </a:rPr>
            </a:br>
            <a:r>
              <a:rPr lang="nl-NL" sz="4900" b="1" dirty="0">
                <a:latin typeface="Century Gothic" panose="020B0502020202020204" pitchFamily="34" charset="0"/>
              </a:rPr>
              <a:t>de woordkaarten van </a:t>
            </a:r>
            <a:r>
              <a:rPr lang="nl-NL" b="1" dirty="0">
                <a:latin typeface="Century Gothic" panose="020B0502020202020204" pitchFamily="34" charset="0"/>
              </a:rPr>
              <a:t/>
            </a:r>
            <a:br>
              <a:rPr lang="nl-NL" b="1" dirty="0">
                <a:latin typeface="Century Gothic" panose="020B0502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3792920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klant</a:t>
            </a:r>
            <a:endParaRPr lang="nl-NL" dirty="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bakkerswereld.nl/public/image/artikel-gallerij/20100729-6764-pen187609h.jpg&amp;sa=X&amp;ei=VDjoT66jFMPA0QXyoPiOCQ&amp;ved=0CAkQ8wc&amp;usg=AFQjCNF13hkMCvC-3pTdUk61ftonzJ7TC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32859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45C6BC-39AA-4B78-BF4B-52C575AA4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9796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geld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 descr="http://www.google.nl/url?source=imglanding&amp;ct=img&amp;q=https://stock-foto.nationalebeeldbank.nl/nationalebeeldbank_2008-12-242880-2_geld.jpg&amp;sa=X&amp;ei=rBfoT6KqE4Gg0QW8pd3rDA&amp;ved=0CAwQ8wc4Pg&amp;usg=AFQjCNEJiLw8hzTcu95EnWO3OyQ0pK_QT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BD0AF02-09FB-4EDF-9D41-F9B7D831A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47" y="54063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ster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horseshopper.nl/media/catalog/product/h/o/horseshopper.nl.jpg&amp;sa=X&amp;ei=CRjoT9D3C6bA0QXOpfioCQ&amp;ved=0CA0Q8wc&amp;usg=AFQjCNHrO7rsKCrv7W7D92pZlOnPBHKaA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475252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EE7054-670B-49FC-975F-8FF47776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6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vierkant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www.twiga-design.nl/images/vierkant_afgerond_300_300dd.gif&amp;sa=X&amp;ei=DhnoT6DNCYHH0QXtqJGHCQ&amp;ved=0CAsQ8wc4RA&amp;usg=AFQjCNFdtKHk3Cb4p87fHK67h70x79ANt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6085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707BE55-EE84-4444-B9E9-B0399F2CC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81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vorm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vorm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39620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8DFFD6-63D7-4F7E-9B9C-1E35B0D61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301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3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rond</a:t>
            </a:r>
            <a:endParaRPr lang="nl-NL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rond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54313"/>
            <a:ext cx="4752527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9B0C61-108C-4C0D-8A2D-D3B768210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48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3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2: betalen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467544" y="1556792"/>
            <a:ext cx="820891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eld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916832"/>
            <a:ext cx="5065787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5503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Dag 2: de </a:t>
            </a:r>
            <a:r>
              <a:rPr lang="en-US" dirty="0" err="1"/>
              <a:t>stervrucht</a:t>
            </a:r>
            <a:r>
              <a:rPr lang="en-US" dirty="0"/>
              <a:t> of carambola</a:t>
            </a:r>
            <a:endParaRPr lang="nl-NL" dirty="0"/>
          </a:p>
        </p:txBody>
      </p:sp>
      <p:pic>
        <p:nvPicPr>
          <p:cNvPr id="1026" name="Picture 2" descr="C:\Users\Gebruiker\Pictures\MP Navigator EX\2016_11_13\IMG_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11502" y="1600200"/>
            <a:ext cx="312099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53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boodschappentas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oodschappentas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4248472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79D8F9-F153-4ED3-B8A7-145E6A00C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94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taalfuncties</a:t>
            </a:r>
            <a:r>
              <a:rPr lang="en-US"/>
              <a:t> van </a:t>
            </a:r>
            <a:r>
              <a:rPr lang="en-US" dirty="0"/>
              <a:t>dag 2</a:t>
            </a:r>
            <a:endParaRPr lang="nl-NL" dirty="0"/>
          </a:p>
        </p:txBody>
      </p:sp>
      <p:pic>
        <p:nvPicPr>
          <p:cNvPr id="2050" name="Picture 2" descr="C:\Users\Gebruiker\Pictures\MP Navigator EX\2016_11_13\IMG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" t="41002" r="-1180" b="3224"/>
          <a:stretch/>
        </p:blipFill>
        <p:spPr bwMode="auto">
          <a:xfrm rot="10800000">
            <a:off x="1475656" y="1628800"/>
            <a:ext cx="6055212" cy="46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895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b="1" dirty="0">
                <a:latin typeface="Century Gothic" panose="020B0502020202020204" pitchFamily="34" charset="0"/>
              </a:rPr>
              <a:t/>
            </a:r>
            <a:br>
              <a:rPr lang="nl-NL" b="1" dirty="0">
                <a:latin typeface="Century Gothic" panose="020B0502020202020204" pitchFamily="34" charset="0"/>
              </a:rPr>
            </a:br>
            <a:r>
              <a:rPr lang="nl-NL" sz="4900" b="1" dirty="0">
                <a:latin typeface="Century Gothic" panose="020B0502020202020204" pitchFamily="34" charset="0"/>
              </a:rPr>
              <a:t>de woordkaarten van </a:t>
            </a:r>
            <a:br>
              <a:rPr lang="nl-NL" sz="4900" b="1" dirty="0">
                <a:latin typeface="Century Gothic" panose="020B0502020202020204" pitchFamily="34" charset="0"/>
              </a:rPr>
            </a:br>
            <a:endParaRPr lang="nl-NL" sz="49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1821501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bezoek</a:t>
            </a:r>
            <a:endParaRPr lang="nl-NL" dirty="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Photo Sharing and Video Hosting at Photobucket">
            <a:hlinkClick r:id="rId5" tgtFrame="_blank"/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7"/>
            <a:ext cx="590465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6091C8-76CE-4E47-9C20-044A048991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703" y="54064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cadeautje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adeau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765532"/>
            <a:ext cx="396044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61CE00-692E-4DE6-9E65-207D8C4BA7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1199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kaarsjes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static.aanbodpagina.nl/img/129/magic-flames-verjaardagskaarsjes1.jpg&amp;sa=X&amp;ei=XCPoT9_0F-rG0QW9roXSCg&amp;ved=0CAsQ8wc&amp;usg=AFQjCNFVcmxJxOtIJLCBdF9kqBgYg3chD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5624"/>
            <a:ext cx="51845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77D9973-E785-4E6E-BEEB-67FCC2B0A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8273" y="5636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kopje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1.gstatic.com/images?q=tbn:ANd9GcQvFH9JFbP2JAjc-8qDthgGS1vt8IW5mS9MLn8214jgKSN_T2vY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204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49DB44D-533A-49A9-9C76-7D2768DC6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600" y="54346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8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schoteltje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8664_Schotel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6912768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9A9A38-52F6-4F30-9DA9-6B203A5526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039" y="56003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1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slinger(s)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469_plastic_slinger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775624"/>
            <a:ext cx="439248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2D46AD8-7722-4CA2-A705-438052892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36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5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taart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enemusiment.nl/sceg/wp-content/uploads/2011/09/taar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72816"/>
            <a:ext cx="53285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94B6B7-6EE9-44B8-87AF-BC76EDC45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951" y="549124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9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aanrecht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10_%20aanrecht%20in%20CORIAN%20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608512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397C7B3-9152-4310-9679-9ED656D2E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drop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EtenDrop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5"/>
            <a:ext cx="432048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F03DD4-FDB2-4087-9E25-CB502A01A5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335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stukje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partycakesbyjose.nl/Images/bloementaartje%201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57148"/>
            <a:ext cx="432048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4F2820-ED5F-451B-9624-A0FEFA808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297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ophalen</a:t>
            </a:r>
            <a:endParaRPr lang="nl-NL" dirty="0"/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google.nl/url?source=imglanding&amp;ct=img&amp;q=http://members.chello.nl/~r.driesen/tafel%20afruimen.bmp&amp;sa=X&amp;ei=IiboT4HwMvKY0QWd4az7BQ&amp;ved=0CAsQ8wc&amp;usg=AFQjCNGY2smbePZYnQPsFAo0dHj6k-RQa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44824"/>
            <a:ext cx="468052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7D402F-65F9-45AC-9E48-654EDDE5D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684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oprapen</a:t>
            </a:r>
            <a:endParaRPr lang="nl-NL" dirty="0"/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www.betasymbols.com/pict/p11326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54308"/>
            <a:ext cx="4320480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65A7404-A787-4F67-9E13-05967B085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766" y="57150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9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snijden</a:t>
            </a:r>
            <a:endParaRPr lang="nl-NL" dirty="0"/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aart%20snijd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1662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3AF4327-F046-4BBE-96AC-1BAFCECCD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755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hoeveel?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ww.geldlenenx.nl/wp-content/uploads/2011/06/hoeveel-kan-ik-lenen.jpg&amp;sa=X&amp;ei=CCToT7rgNKqV0QX5nsSJCQ&amp;ved=0CAsQ8wc&amp;usg=AFQjCNEStqZ5ZNBfOXQe2vDk-Xu4ugzfS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7651"/>
            <a:ext cx="3312368" cy="3821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hoeveel-vliegtuigen-b3472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r="6335"/>
          <a:stretch/>
        </p:blipFill>
        <p:spPr bwMode="auto">
          <a:xfrm>
            <a:off x="4932040" y="1749757"/>
            <a:ext cx="3183811" cy="383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97A05F-119E-4203-91E4-472FDC2B8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148" y="55774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6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jarig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ww.ikkeben.nl/downloads/images/verjaardagfoto1.jpg&amp;sa=X&amp;ei=xiPoT-akJqqQ0AWt4JiuCQ&amp;ved=0CAsQ8wc&amp;usg=AFQjCNGqkUhFrmv5ezicz07onnPINthsp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381642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2E9B0B-9AFD-4518-A442-4078363D3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346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3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 </a:t>
            </a:r>
            <a:r>
              <a:rPr lang="en-US" dirty="0" err="1"/>
              <a:t>taalfuncties</a:t>
            </a:r>
            <a:r>
              <a:rPr lang="en-US" dirty="0"/>
              <a:t> van dag 3</a:t>
            </a:r>
            <a:endParaRPr lang="nl-NL" dirty="0"/>
          </a:p>
        </p:txBody>
      </p:sp>
      <p:pic>
        <p:nvPicPr>
          <p:cNvPr id="1026" name="Picture 2" descr="C:\Users\Gebruiker\Pictures\MP Navigator EX\2016_11_13\IMG_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" t="73514" r="2533" b="157"/>
          <a:stretch/>
        </p:blipFill>
        <p:spPr bwMode="auto">
          <a:xfrm rot="10800000">
            <a:off x="467544" y="2060848"/>
            <a:ext cx="8210423" cy="32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3165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3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4" name="C2M7D3 Djandro is jari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5" name="Afbeelding 4" descr="C:\Users\G.tenKlooster\AppData\Local\Microsoft\Windows\INetCache\Content.MSO\F43592C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2792"/>
            <a:ext cx="542925" cy="410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9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5" name="Tijdelijke aanduiding voor inhoud 4" descr="D:\M.N. Origineel\MN origineel\MN cursus 2 origineel\cd2\module 7\C2 M7 D3 Djandro is jarig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70" y="1600200"/>
            <a:ext cx="319406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67708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2 origineel\cd2\module 7\C2 M7 D3 Djandro is jarig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60" y="1600200"/>
            <a:ext cx="320848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72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kassa</a:t>
            </a:r>
          </a:p>
        </p:txBody>
      </p:sp>
      <p:pic>
        <p:nvPicPr>
          <p:cNvPr id="4" name="Tijdelijke aanduiding voor inhoud 3" descr="http://upload.wikimedia.org/wikipedia/commons/thumb/4/49/Toothpasteonbrush.jpg/800px-Toothpasteonbrush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4984"/>
            <a:ext cx="2277687" cy="151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assa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1775624"/>
            <a:ext cx="396044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1A5A63-F96A-4349-BA11-D5BA0C1F6D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177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5" name="Tijdelijke aanduiding voor inhoud 4" descr="D:\M.N. Origineel\MN origineel\MN cursus 2 origineel\cd2\module 7\C2 M7 D3 Djandro is jarig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60" y="1600200"/>
            <a:ext cx="320848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5413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2 origineel\cd2\module 7\C2 M7 D3 Djandro is jarig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760" y="1600200"/>
            <a:ext cx="320848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47277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29327000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pan</a:t>
            </a:r>
            <a:endParaRPr lang="nl-NL" dirty="0"/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oge%20pa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3285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FF485B-CE9B-4673-976C-91BADBEBE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1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rest</a:t>
            </a:r>
            <a:endParaRPr lang="nl-NL" dirty="0"/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t3.gstatic.com/images?q=tbn:ANd9GcQucyYJuAu4gtqzUleDU2tHKvRixGYnYPNM_U9C5_X_VUiJFh44">
            <a:hlinkClick r:id="rId5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6"/>
          <a:stretch/>
        </p:blipFill>
        <p:spPr bwMode="auto">
          <a:xfrm>
            <a:off x="2843808" y="1772816"/>
            <a:ext cx="338437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AA93DA-4604-41D2-AC9A-ECF3B7AA0C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5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soep</a:t>
            </a:r>
            <a:endParaRPr lang="nl-NL" dirty="0"/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www.google.nl/url?source=imglanding&amp;ct=img&amp;q=http://4.bp.blogspot.com/_wyksPVbduSg/TOlgnB2NC7I/AAAAAAAAA1U/0LeeG506dj4/s1600/IMG_2390.JPG&amp;sa=X&amp;ei=EyjoT476A6Sa1AXtuqWoDw&amp;ved=0CAwQ8wc&amp;usg=AFQjCNG4RImWTUwCLMKrfSboN1nINK00j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7632"/>
            <a:ext cx="5328592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1C68E2-AA6F-49B2-BC9D-0B42113B32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2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soepkom</a:t>
            </a:r>
            <a:endParaRPr lang="nl-NL" dirty="0"/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www.google.nl/url?source=imglanding&amp;ct=img&amp;q=http://koreaanskoken.files.wordpress.com/2011/09/dsc_82911.jpg&amp;sa=X&amp;ei=QzLoT6W3FI210QXXy4iFCQ&amp;ved=0CAoQ8wc4PA&amp;usg=AFQjCNHENuKXfwTfO32fs3D805YGp6K4m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96333"/>
            <a:ext cx="590465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EC5896-67FD-4EF1-A687-66764453E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081" y="5585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80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soeplepel</a:t>
            </a:r>
            <a:endParaRPr lang="nl-NL" dirty="0"/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 descr="http://www.google.nl/url?source=imglanding&amp;ct=img&amp;q=http://static.de-wit.nl/media/catalog/product/cache/1/image/9df78eab33525d08d6e5fb8d27136e95/s/o/soeplepel_3.jpg&amp;sa=X&amp;ei=OinoT7LQNcak0QXewoWnCQ&amp;ved=0CAsQ8wc&amp;usg=AFQjCNF_YuBJxMvBUPb1x8KvmolwBxJ9Q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93242"/>
            <a:ext cx="4968551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A08448-33B0-4058-BBB2-03D7F9BCF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68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5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worst</a:t>
            </a:r>
            <a:endParaRPr lang="nl-NL" dirty="0"/>
          </a:p>
        </p:txBody>
      </p:sp>
      <p:pic>
        <p:nvPicPr>
          <p:cNvPr id="7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orst%20cop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703616"/>
            <a:ext cx="540060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4E44BD-DC2B-4C1A-A05A-1A7AC3922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5095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6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blazen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static.zoom.nl/00BB013B1FEE047FD0AB8E8F39C8F6FB-goed-blazen---.jpg&amp;sa=X&amp;ei=pjPoT5SbD-Ox0QXrzdSPCQ&amp;ved=0CAkQ8wc&amp;usg=AFQjCNHM8nimNh0jKlOeoVCzm8l_xa-E_Q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760640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CC20D5-C406-4444-9AC8-078DBEABB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64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8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lijn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beriere.nl/images/Schuine_Lijn_Links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00809"/>
            <a:ext cx="374441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E465ED-E6DB-4357-BED5-5A189F8E5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4648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koken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roomplekken.nl/uploads/thumbs/bangkok/thumb_Koken_800x60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26469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A0E9767-1F0D-49A8-9D72-C081B9301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034" y="5487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3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opscheppen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s://encrypted-tbn1.google.com/images?q=tbn:ANd9GcQ09MSRaPxvMYP6ggdTLn68FC9o52UNYYFfOn3IOZE1qVPFsO6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612068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5EC900-72B3-4E76-931C-2DA73B43C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0038" y="56335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roeren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and met houten pollepel roeren in pan met soep Stockfoto - 793094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72816"/>
            <a:ext cx="4536504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3DBCF1-5288-4892-A1E5-E16DBD9B7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5566" y="55088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wassen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Japanse vrouw wassen groente Stockfoto - 684333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8" y="1700808"/>
            <a:ext cx="2880320" cy="4320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A6AE43-A845-4578-9DB0-E2F13F3D7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3740" y="55339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bot-scherp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google.nl/url?source=imglanding&amp;ct=img&amp;q=http://www.basiszaak.nl/image/cache/data/productfotos/opinel/zakmes_mijn_eerste_opinel_rood-600x600.jpg&amp;sa=X&amp;ei=dzboT63eCumw0AWK69ygAQ&amp;ved=0CAkQ8wc&amp;usg=AFQjCNEmvtcnJMHd6vIaaqdYTV4RBtghh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97772"/>
            <a:ext cx="3240360" cy="3387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s://encrypted-tbn0.google.com/images?q=tbn:ANd9GcQN_fChrW5k4U-Zlxrg6jkahB5iU8MAWSo-jCPylvRVSFoheLmX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72736"/>
            <a:ext cx="3456384" cy="341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D9266A5-C160-4579-B788-84C2D1451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7797" y="55067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heet</a:t>
            </a:r>
            <a:endParaRPr lang="nl-N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heet%20ete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4" y="1772816"/>
            <a:ext cx="3528391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6DE315-297A-440A-AAA6-4D8D0D711E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179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nl-NL" dirty="0"/>
              <a:t>het woord van de dag 4: de soep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6489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www.google.nl/url?source=imglanding&amp;ct=img&amp;q=http://4.bp.blogspot.com/_wyksPVbduSg/TOlgnB2NC7I/AAAAAAAAA1U/0LeeG506dj4/s1600/IMG_2390.JPG&amp;sa=X&amp;ei=EyjoT476A6Sa1AXtuqWoDw&amp;ved=0CAwQ8wc&amp;usg=AFQjCNG4RImWTUwCLMKrfSboN1nINK00j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17" y="1556792"/>
            <a:ext cx="6167120" cy="484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16008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38793250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vreemd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 descr="http://www.kunstgebouw.nl/onderwijs/po/kunstmenu/images_kunstmenu/vreemdbeest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2" y="1772816"/>
            <a:ext cx="4104456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105171-3568-4E1D-8F0C-108F9CB07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4501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7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5: bot en scherp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799288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http://www.google.nl/url?source=imglanding&amp;ct=img&amp;q=http://www.basiszaak.nl/image/cache/data/productfotos/opinel/zakmes_mijn_eerste_opinel_rood-600x600.jpg&amp;sa=X&amp;ei=dzboT63eCumw0AWK69ygAQ&amp;ved=0CAkQ8wc&amp;usg=AFQjCNEmvtcnJMHd6vIaaqdYTV4RBtghhw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2085980" cy="2013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https://encrypted-tbn0.google.com/images?q=tbn:ANd9GcQN_fChrW5k4U-Zlxrg6jkahB5iU8MAWSo-jCPylvRVSFoheLmX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270254" cy="1651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161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nummer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ispla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7"/>
            <a:ext cx="259228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DABD37C-D2E4-426D-83EE-4EB15BF90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608" y="5465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paprika(‘s)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aprik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11628"/>
            <a:ext cx="4968552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2836F5-DB2F-40AB-AC54-DFB1838F0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81" y="53567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255</Words>
  <Application>Microsoft Office PowerPoint</Application>
  <PresentationFormat>Diavoorstelling (4:3)</PresentationFormat>
  <Paragraphs>84</Paragraphs>
  <Slides>79</Slides>
  <Notes>0</Notes>
  <HiddenSlides>0</HiddenSlides>
  <MMClips>56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79</vt:i4>
      </vt:variant>
    </vt:vector>
  </HeadingPairs>
  <TitlesOfParts>
    <vt:vector size="84" baseType="lpstr">
      <vt:lpstr>Arial</vt:lpstr>
      <vt:lpstr>Calibri</vt:lpstr>
      <vt:lpstr>Century Gothic</vt:lpstr>
      <vt:lpstr>Wingdings</vt:lpstr>
      <vt:lpstr>Kantoorthema</vt:lpstr>
      <vt:lpstr>de woordkaarten van  C2 M7</vt:lpstr>
      <vt:lpstr>de verkoopster</vt:lpstr>
      <vt:lpstr>de banaan</vt:lpstr>
      <vt:lpstr>de boodschappentas</vt:lpstr>
      <vt:lpstr>de drop</vt:lpstr>
      <vt:lpstr>de kassa</vt:lpstr>
      <vt:lpstr>de lijn</vt:lpstr>
      <vt:lpstr>lhet nummer</vt:lpstr>
      <vt:lpstr>de paprika(‘s)</vt:lpstr>
      <vt:lpstr>lhet pond = 500 gram</vt:lpstr>
      <vt:lpstr>de portemonnee</vt:lpstr>
      <vt:lpstr>lhet snoep</vt:lpstr>
      <vt:lpstr>de tomaten</vt:lpstr>
      <vt:lpstr>de weegschaal</vt:lpstr>
      <vt:lpstr>de winkel</vt:lpstr>
      <vt:lpstr>inpakken</vt:lpstr>
      <vt:lpstr>kosten</vt:lpstr>
      <vt:lpstr>boodschappen doen</vt:lpstr>
      <vt:lpstr>(het) geld betalen</vt:lpstr>
      <vt:lpstr>verkopen</vt:lpstr>
      <vt:lpstr>jong-oud</vt:lpstr>
      <vt:lpstr>het woord van de dag 1: de winkel</vt:lpstr>
      <vt:lpstr>Dag 1: het eten </vt:lpstr>
      <vt:lpstr>de taalfuncties van dag 1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 de woordkaarten van  </vt:lpstr>
      <vt:lpstr>de klant</vt:lpstr>
      <vt:lpstr>lhet geld</vt:lpstr>
      <vt:lpstr>de ster</vt:lpstr>
      <vt:lpstr>lhet vierkant</vt:lpstr>
      <vt:lpstr>de vorm</vt:lpstr>
      <vt:lpstr>rond</vt:lpstr>
      <vt:lpstr>het woord van de dag 2: betalen</vt:lpstr>
      <vt:lpstr>Dag 2: de stervrucht of carambola</vt:lpstr>
      <vt:lpstr>De taalfuncties van dag 2</vt:lpstr>
      <vt:lpstr> de woordkaarten van  </vt:lpstr>
      <vt:lpstr>lhet bezoek</vt:lpstr>
      <vt:lpstr>lhet cadeautje</vt:lpstr>
      <vt:lpstr>de kaarsjes</vt:lpstr>
      <vt:lpstr>lhet kopje</vt:lpstr>
      <vt:lpstr>lhet schoteltje</vt:lpstr>
      <vt:lpstr>de slinger(s)</vt:lpstr>
      <vt:lpstr>de taart</vt:lpstr>
      <vt:lpstr>lhet aanrecht</vt:lpstr>
      <vt:lpstr>lhet stukje</vt:lpstr>
      <vt:lpstr>ophalen</vt:lpstr>
      <vt:lpstr>oprapen</vt:lpstr>
      <vt:lpstr>snijden</vt:lpstr>
      <vt:lpstr>hoeveel?</vt:lpstr>
      <vt:lpstr>jarig</vt:lpstr>
      <vt:lpstr>de taalfuncties van dag 3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de woordkaarten van</vt:lpstr>
      <vt:lpstr>de pan</vt:lpstr>
      <vt:lpstr>de rest</vt:lpstr>
      <vt:lpstr>de soep</vt:lpstr>
      <vt:lpstr>de soepkom</vt:lpstr>
      <vt:lpstr>de soeplepel</vt:lpstr>
      <vt:lpstr>de worst</vt:lpstr>
      <vt:lpstr>blazen</vt:lpstr>
      <vt:lpstr>koken</vt:lpstr>
      <vt:lpstr>opscheppen</vt:lpstr>
      <vt:lpstr>roeren</vt:lpstr>
      <vt:lpstr>wassen</vt:lpstr>
      <vt:lpstr>bot-scherp</vt:lpstr>
      <vt:lpstr>heet</vt:lpstr>
      <vt:lpstr>het woord van de dag 4: de soep</vt:lpstr>
      <vt:lpstr>de woordkaarten van</vt:lpstr>
      <vt:lpstr>vreemd</vt:lpstr>
      <vt:lpstr>het woord van de dag 5: bot en scherp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C2 M4</dc:title>
  <dc:creator>Gebruiker</dc:creator>
  <cp:lastModifiedBy>Gabriëlle ten Klooster</cp:lastModifiedBy>
  <cp:revision>48</cp:revision>
  <dcterms:created xsi:type="dcterms:W3CDTF">2015-06-28T19:48:57Z</dcterms:created>
  <dcterms:modified xsi:type="dcterms:W3CDTF">2021-02-25T09:13:58Z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