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331" r:id="rId21"/>
    <p:sldId id="286" r:id="rId22"/>
    <p:sldId id="276" r:id="rId23"/>
    <p:sldId id="285" r:id="rId24"/>
    <p:sldId id="283" r:id="rId25"/>
    <p:sldId id="282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32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30" r:id="rId67"/>
    <p:sldId id="326" r:id="rId68"/>
    <p:sldId id="327" r:id="rId69"/>
    <p:sldId id="328" r:id="rId70"/>
    <p:sldId id="329" r:id="rId7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B3B-F408-465F-82BF-AE804303E206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7727-BA37-400D-8D4D-BAC3383879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51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B3B-F408-465F-82BF-AE804303E206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7727-BA37-400D-8D4D-BAC3383879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41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B3B-F408-465F-82BF-AE804303E206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7727-BA37-400D-8D4D-BAC3383879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71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B3B-F408-465F-82BF-AE804303E206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7727-BA37-400D-8D4D-BAC3383879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92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B3B-F408-465F-82BF-AE804303E206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7727-BA37-400D-8D4D-BAC3383879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84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B3B-F408-465F-82BF-AE804303E206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7727-BA37-400D-8D4D-BAC3383879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10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B3B-F408-465F-82BF-AE804303E206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7727-BA37-400D-8D4D-BAC3383879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38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B3B-F408-465F-82BF-AE804303E206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7727-BA37-400D-8D4D-BAC3383879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16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B3B-F408-465F-82BF-AE804303E206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7727-BA37-400D-8D4D-BAC3383879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24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B3B-F408-465F-82BF-AE804303E206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7727-BA37-400D-8D4D-BAC3383879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0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B3B-F408-465F-82BF-AE804303E206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7727-BA37-400D-8D4D-BAC3383879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36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75B3B-F408-465F-82BF-AE804303E206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77727-BA37-400D-8D4D-BAC3383879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34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2.jpeg"/><Relationship Id="rId5" Type="http://schemas.openxmlformats.org/officeDocument/2006/relationships/hyperlink" Target="http://www.google.nl/imgres?q=gymmen+op+school&amp;hl=nl&amp;biw=1920&amp;bih=817&amp;tbm=isch&amp;tbnid=xpJT1T85oEwLMM:&amp;imgrefurl=http://buffbroad.wordpress.com/2010/01/13/the-lasting-horror-of-high-school-gym/&amp;docid=62UsLyJ5XK64nM&amp;imgurl=http://buffbroad.files.wordpress.com/2010/01/115935_full.jpg&amp;w=600&amp;h=450&amp;ei=ROsbUOfBJ-HT0QW1qYHACQ&amp;zoom=1&amp;iact=hc&amp;vpx=572&amp;vpy=505&amp;dur=7195&amp;hovh=194&amp;hovw=259&amp;tx=178&amp;ty=148&amp;sig=101633186458560759114&amp;page=2&amp;tbnh=116&amp;tbnw=155&amp;start=58&amp;ndsp=67&amp;ved=1t:429,r:14,s:58,i:294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4.jpeg"/><Relationship Id="rId5" Type="http://schemas.openxmlformats.org/officeDocument/2006/relationships/hyperlink" Target="http://www.google.nl/imgres?q=schrijven&amp;hl=nl&amp;biw=1920&amp;bih=817&amp;tbm=isch&amp;tbnid=hN1MqOxTzyzqCM:&amp;imgrefurl=http://www.knups.nl/wist_je_dat/257/rechtshandigen_gemiddeld_9_jaar_langer_leven_dan_linkshandigen.html&amp;docid=KEI1xGfKwmO5LM&amp;imgurl=http://www.knups.nl/uploads/wist_je_dat/schrijven.jpg&amp;w=450&amp;h=298&amp;ei=6OwbULHCLcbL0QXvoIGIDw&amp;zoom=1&amp;iact=hc&amp;vpx=1597&amp;vpy=165&amp;dur=4071&amp;hovh=183&amp;hovw=276&amp;tx=144&amp;ty=156&amp;sig=101633186458560759114&amp;page=1&amp;tbnh=86&amp;tbnw=111&amp;start=0&amp;ndsp=63&amp;ved=1t:429,r:14,s:0,i:138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5.jpeg"/><Relationship Id="rId5" Type="http://schemas.openxmlformats.org/officeDocument/2006/relationships/hyperlink" Target="http://www.google.nl/imgres?q=verhaal+vertellen&amp;hl=nl&amp;biw=1920&amp;bih=817&amp;tbm=isch&amp;tbnid=1uuuCKYzAETflM:&amp;imgrefurl=http://nl.123rf.com/photo_7217397_gelukkig-lachend-grootvader-vertellen-van-een-verhaal-te-zijn-kleinkind-grootmoeder-luisteren-op-ach.html&amp;docid=JtlubLZQR2e4gM&amp;imgurl=http://us.123rf.com/400wm/400/400/nyul/nyul1006/nyul100600214/7217397-gelukkig-lachend-grootvader-vertellen-van-een-verhaal-te-zijn-kleinkind-grootmoeder-luisteren-op-ach.jpg&amp;w=400&amp;h=320&amp;ei=Qu4bUML5GfOb1AWt1oDIAw&amp;zoom=1&amp;iact=hc&amp;vpx=601&amp;vpy=377&amp;dur=5800&amp;hovh=201&amp;hovw=251&amp;tx=161&amp;ty=129&amp;sig=101633186458560759114&amp;page=1&amp;tbnh=113&amp;tbnw=160&amp;start=0&amp;ndsp=65&amp;ved=1t:429,r:33,s:0,i:186" TargetMode="Externa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q8ncXw3vfM&amp;list=PLmlPkTFID-Du1VMjRuqSfi_bbqf-0UAVv&amp;index=1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3.png"/><Relationship Id="rId5" Type="http://schemas.openxmlformats.org/officeDocument/2006/relationships/image" Target="../media/image27.jpe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3.png"/><Relationship Id="rId5" Type="http://schemas.openxmlformats.org/officeDocument/2006/relationships/image" Target="../media/image28.jpe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3.png"/><Relationship Id="rId5" Type="http://schemas.openxmlformats.org/officeDocument/2006/relationships/image" Target="../media/image29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3.png"/><Relationship Id="rId5" Type="http://schemas.openxmlformats.org/officeDocument/2006/relationships/image" Target="../media/image30.jpeg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3.png"/><Relationship Id="rId5" Type="http://schemas.openxmlformats.org/officeDocument/2006/relationships/image" Target="../media/image31.jpeg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3.png"/><Relationship Id="rId5" Type="http://schemas.openxmlformats.org/officeDocument/2006/relationships/image" Target="../media/image32.jpeg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3.png"/><Relationship Id="rId5" Type="http://schemas.openxmlformats.org/officeDocument/2006/relationships/image" Target="../media/image33.jpeg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3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3.png"/><Relationship Id="rId5" Type="http://schemas.openxmlformats.org/officeDocument/2006/relationships/image" Target="../media/image37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3.png"/><Relationship Id="rId5" Type="http://schemas.openxmlformats.org/officeDocument/2006/relationships/image" Target="../media/image38.jpeg"/><Relationship Id="rId4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3.png"/><Relationship Id="rId5" Type="http://schemas.openxmlformats.org/officeDocument/2006/relationships/image" Target="../media/image39.jpeg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3.png"/><Relationship Id="rId5" Type="http://schemas.openxmlformats.org/officeDocument/2006/relationships/image" Target="../media/image40.jpeg"/><Relationship Id="rId4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3.png"/><Relationship Id="rId5" Type="http://schemas.openxmlformats.org/officeDocument/2006/relationships/image" Target="../media/image41.jpeg"/><Relationship Id="rId4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3.png"/><Relationship Id="rId5" Type="http://schemas.openxmlformats.org/officeDocument/2006/relationships/image" Target="../media/image42.jpeg"/><Relationship Id="rId4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3.png"/><Relationship Id="rId5" Type="http://schemas.openxmlformats.org/officeDocument/2006/relationships/image" Target="../media/image43.jpeg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3.png"/><Relationship Id="rId5" Type="http://schemas.openxmlformats.org/officeDocument/2006/relationships/image" Target="../media/image44.jpeg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3.png"/><Relationship Id="rId5" Type="http://schemas.openxmlformats.org/officeDocument/2006/relationships/image" Target="../media/image45.jpeg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_Q-uAOedJQ&amp;list=PLmlPkTFID-Du1VMjRuqSfi_bbqf-0UAVv&amp;index=1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3.png"/><Relationship Id="rId5" Type="http://schemas.openxmlformats.org/officeDocument/2006/relationships/image" Target="../media/image51.jpeg"/><Relationship Id="rId4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52.gif"/><Relationship Id="rId5" Type="http://schemas.openxmlformats.org/officeDocument/2006/relationships/hyperlink" Target="javascript:makewindow1()" TargetMode="External"/><Relationship Id="rId4" Type="http://schemas.openxmlformats.org/officeDocument/2006/relationships/image" Target="../media/image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3.png"/><Relationship Id="rId5" Type="http://schemas.openxmlformats.org/officeDocument/2006/relationships/image" Target="../media/image53.jpeg"/><Relationship Id="rId4" Type="http://schemas.openxmlformats.org/officeDocument/2006/relationships/image" Target="../media/image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image" Target="../media/image3.png"/><Relationship Id="rId5" Type="http://schemas.openxmlformats.org/officeDocument/2006/relationships/image" Target="../media/image54.jpeg"/><Relationship Id="rId4" Type="http://schemas.openxmlformats.org/officeDocument/2006/relationships/image" Target="../media/image1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image" Target="../media/image3.png"/><Relationship Id="rId5" Type="http://schemas.openxmlformats.org/officeDocument/2006/relationships/image" Target="../media/image55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6" Type="http://schemas.openxmlformats.org/officeDocument/2006/relationships/image" Target="../media/image3.png"/><Relationship Id="rId5" Type="http://schemas.openxmlformats.org/officeDocument/2006/relationships/image" Target="../media/image56.jpeg"/><Relationship Id="rId4" Type="http://schemas.openxmlformats.org/officeDocument/2006/relationships/image" Target="../media/image1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image" Target="../media/image3.png"/><Relationship Id="rId5" Type="http://schemas.openxmlformats.org/officeDocument/2006/relationships/image" Target="../media/image57.gif"/><Relationship Id="rId4" Type="http://schemas.openxmlformats.org/officeDocument/2006/relationships/image" Target="../media/image1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6" Type="http://schemas.openxmlformats.org/officeDocument/2006/relationships/image" Target="../media/image3.png"/><Relationship Id="rId5" Type="http://schemas.openxmlformats.org/officeDocument/2006/relationships/image" Target="../media/image58.jpeg"/><Relationship Id="rId4" Type="http://schemas.openxmlformats.org/officeDocument/2006/relationships/image" Target="../media/image1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6" Type="http://schemas.openxmlformats.org/officeDocument/2006/relationships/image" Target="../media/image3.png"/><Relationship Id="rId5" Type="http://schemas.openxmlformats.org/officeDocument/2006/relationships/image" Target="../media/image59.jpeg"/><Relationship Id="rId4" Type="http://schemas.openxmlformats.org/officeDocument/2006/relationships/image" Target="../media/image1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image" Target="../media/image3.png"/><Relationship Id="rId5" Type="http://schemas.openxmlformats.org/officeDocument/2006/relationships/image" Target="../media/image60.jpeg"/><Relationship Id="rId4" Type="http://schemas.openxmlformats.org/officeDocument/2006/relationships/image" Target="../media/image1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6" Type="http://schemas.openxmlformats.org/officeDocument/2006/relationships/image" Target="../media/image3.png"/><Relationship Id="rId5" Type="http://schemas.openxmlformats.org/officeDocument/2006/relationships/image" Target="../media/image60.jpeg"/><Relationship Id="rId4" Type="http://schemas.openxmlformats.org/officeDocument/2006/relationships/image" Target="../media/image1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6" Type="http://schemas.openxmlformats.org/officeDocument/2006/relationships/image" Target="../media/image3.png"/><Relationship Id="rId5" Type="http://schemas.openxmlformats.org/officeDocument/2006/relationships/image" Target="../media/image61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de woordkaarten van</a:t>
            </a:r>
            <a:br>
              <a:rPr lang="nl-NL" b="1" dirty="0">
                <a:latin typeface="Century Gothic" panose="020B0502020202020204" pitchFamily="34" charset="0"/>
              </a:rPr>
            </a:br>
            <a:r>
              <a:rPr lang="nl-NL" b="1" dirty="0">
                <a:latin typeface="Century Gothic" panose="020B0502020202020204" pitchFamily="34" charset="0"/>
              </a:rPr>
              <a:t>C2 M1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endParaRPr lang="nl-NL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nl-NL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dag 1</a:t>
            </a:r>
          </a:p>
        </p:txBody>
      </p:sp>
    </p:spTree>
    <p:extLst>
      <p:ext uri="{BB962C8B-B14F-4D97-AF65-F5344CB8AC3E}">
        <p14:creationId xmlns:p14="http://schemas.microsoft.com/office/powerpoint/2010/main" val="1592445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gymmen</a:t>
            </a:r>
            <a:endParaRPr lang="nl-NL" dirty="0"/>
          </a:p>
        </p:txBody>
      </p:sp>
      <p:pic>
        <p:nvPicPr>
          <p:cNvPr id="5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http://t3.gstatic.com/images?q=tbn:ANd9GcSq5WtcCu4_DpJXx0GJUJnLyQI3aq8ugh-G2PIRnz_-AmaaVAa5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976664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AE0DC80-CC50-4996-8650-9F927E51C9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2607" y="54459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(weg)rennen</a:t>
            </a:r>
            <a:endParaRPr lang="nl-NL" dirty="0"/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99204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53FF909-86B9-403F-98B0-841F21EB6D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7423" y="55243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(op)schrijven</a:t>
            </a:r>
            <a:endParaRPr lang="nl-NL" dirty="0"/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t0.gstatic.com/images?q=tbn:ANd9GcQlLT2rp0KciLhSPtDMaWaOflv49m5xNsb2xZybJkZeg_lmBLlru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480720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6D56649-B408-4F94-8F95-5228DF7923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1057" y="54619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1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vertellen</a:t>
            </a:r>
            <a:endParaRPr lang="nl-NL" dirty="0"/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t2.gstatic.com/images?q=tbn:ANd9GcRXfAglETskuZk8avDFLQjoFZILR0UrucSsa_DKfVl7sjg9TE9N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5"/>
            <a:ext cx="5688632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0BCB6F5-9372-4EF4-B87E-B667AE88DA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8050" y="54459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voorlezen</a:t>
            </a:r>
            <a:endParaRPr lang="nl-NL" dirty="0"/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google.nl/url?source=imglanding&amp;ct=img&amp;q=http://hamawillow.nl/winkel/kinderboek/voorlezen1.jpg&amp;sa=X&amp;ei=uO4bULuhHYmT0QWs34GYBQ&amp;ved=0CAwQ8wc&amp;usg=AFQjCNFdUmgZCuMJBmYjRvauUf7qF1Jn1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112568" cy="417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09E1324-5718-4B74-A9A9-804AEA9179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9349" y="54459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2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ophangen</a:t>
            </a:r>
            <a:endParaRPr lang="nl-NL" dirty="0"/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Ophan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840760" cy="4320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E517DF8-2ABC-4B96-9C79-1944F32DE7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9445" y="55847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opruimen</a:t>
            </a:r>
            <a:endParaRPr lang="nl-NL" dirty="0"/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beeldingsresultaat voor speelgoed opruim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40" y="2204864"/>
            <a:ext cx="445895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760B715-96E2-4774-A68E-1EBA69FBB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7629" y="55172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5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alleen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g_56_388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336704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8EB469B-BA83-4A20-BD7B-DB92EFE970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187" y="53721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samen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amen_slap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672408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023BF36-2563-4288-A75B-FF3D4FA8B1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8930" y="53309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8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woord van de dag 1: opruimen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437267" y="1392036"/>
            <a:ext cx="8341473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speelgoed oprui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328592" cy="395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44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de bel</a:t>
            </a:r>
          </a:p>
        </p:txBody>
      </p:sp>
      <p:pic>
        <p:nvPicPr>
          <p:cNvPr id="5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http://www.google.nl/url?source=imglanding&amp;ct=img&amp;q=http://www.vumc.nl/4978246/5160530/183588/2429175/OK02-03-De-schoolbel.jpg&amp;sa=X&amp;ei=a-YbUOSrMcGo0AWnz4HwAQ&amp;ved=0CAsQ8wc&amp;usg=AFQjCNEGYucS5gXz_zuhv9kTH0fzWOu0E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3240359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E507F00-9B4F-4673-A1EC-AD9EC04718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648" y="5481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Het verhaal dag 1</a:t>
            </a:r>
            <a:br>
              <a:rPr lang="nl-NL" dirty="0" smtClean="0"/>
            </a:br>
            <a:r>
              <a:rPr lang="nl-NL" dirty="0" smtClean="0"/>
              <a:t>Klik op de link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www.youtube.com/watch?v=iq8ncXw3vfM&amp;list=PLmlPkTFID-Du1VMjRuqSfi_bbqf-0UAVv&amp;index=16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verhaalplaten van dag 1</a:t>
            </a:r>
          </a:p>
        </p:txBody>
      </p:sp>
      <p:pic>
        <p:nvPicPr>
          <p:cNvPr id="4" name="Tijdelijke aanduiding voor inhoud 3" descr="C:\Users\Gebruiker\Documents\M.N. Prisma\MN origineel\MN cursus 2 origineel\cd2\module 1\portret cursus 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84" y="1600200"/>
            <a:ext cx="640043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377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verhaalplaten van dag 1</a:t>
            </a:r>
          </a:p>
        </p:txBody>
      </p:sp>
      <p:pic>
        <p:nvPicPr>
          <p:cNvPr id="4" name="Tijdelijke aanduiding voor inhoud 3" descr="C:\Users\Gebruiker\Documents\M.N. Prisma\MN origineel\MN cursus 2 origineel\cd2\module 1\C2 M1 D1 Bas wil heel graag gymmem-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84" y="1600200"/>
            <a:ext cx="640043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106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verhaalplaten van dag 1</a:t>
            </a:r>
          </a:p>
        </p:txBody>
      </p:sp>
      <p:pic>
        <p:nvPicPr>
          <p:cNvPr id="5" name="Tijdelijke aanduiding voor inhoud 4" descr="C:\Users\Gebruiker\Documents\M.N. Prisma\MN origineel\MN cursus 2 origineel\cd2\module 1\C2 M1 D1 Bas wil heel graag gymmem-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84" y="1600200"/>
            <a:ext cx="640043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431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verhaalplaten van dag 1</a:t>
            </a:r>
          </a:p>
        </p:txBody>
      </p:sp>
      <p:pic>
        <p:nvPicPr>
          <p:cNvPr id="5" name="Tijdelijke aanduiding voor inhoud 4" descr="C:\Users\Gebruiker\Documents\M.N. Prisma\MN origineel\MN cursus 2 origineel\cd2\module 1\C2 M1 D1 Bas wil heel graag gymmem-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84" y="1600200"/>
            <a:ext cx="640043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255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verhaalplaten van dag 1</a:t>
            </a:r>
          </a:p>
        </p:txBody>
      </p:sp>
      <p:pic>
        <p:nvPicPr>
          <p:cNvPr id="4" name="Tijdelijke aanduiding voor inhoud 3" descr="C:\Users\Gebruiker\Documents\M.N. Prisma\MN origineel\MN cursus 2 origineel\cd2\module 1\C2 M1 D1 Bas wil heel graag gymmem-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84" y="1600200"/>
            <a:ext cx="640043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93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de woordkaarten van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  <a:noFill/>
        </p:spPr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4400" b="1" dirty="0">
                <a:latin typeface="Century Gothic" panose="020B0502020202020204" pitchFamily="34" charset="0"/>
              </a:rPr>
              <a:t>dag 2</a:t>
            </a:r>
          </a:p>
        </p:txBody>
      </p:sp>
    </p:spTree>
    <p:extLst>
      <p:ext uri="{BB962C8B-B14F-4D97-AF65-F5344CB8AC3E}">
        <p14:creationId xmlns:p14="http://schemas.microsoft.com/office/powerpoint/2010/main" val="4010409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r>
              <a:rPr lang="nl-NL" b="1" dirty="0" err="1">
                <a:latin typeface="Century Gothic" panose="020B0502020202020204" pitchFamily="34" charset="0"/>
              </a:rPr>
              <a:t>het</a:t>
            </a:r>
            <a:r>
              <a:rPr lang="nl-NL" b="1" dirty="0">
                <a:latin typeface="Century Gothic" panose="020B0502020202020204" pitchFamily="34" charset="0"/>
              </a:rPr>
              <a:t> afval</a:t>
            </a:r>
            <a:endParaRPr lang="nl-NL" dirty="0"/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natuurwacht.nl/thema/beeld/thema0035_afval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040560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BDB0C61-AEB3-43A2-A793-14A4C4F5D5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277" y="54396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0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7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r>
              <a:rPr lang="nl-NL" b="1" dirty="0" err="1">
                <a:latin typeface="Century Gothic" panose="020B0502020202020204" pitchFamily="34" charset="0"/>
              </a:rPr>
              <a:t>het</a:t>
            </a:r>
            <a:r>
              <a:rPr lang="nl-NL" b="1" dirty="0">
                <a:latin typeface="Century Gothic" panose="020B0502020202020204" pitchFamily="34" charset="0"/>
              </a:rPr>
              <a:t> cijfer</a:t>
            </a:r>
            <a:endParaRPr lang="nl-NL" dirty="0"/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kaaba-taaba.nl/cijferverwerking/Cijfer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544616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4DC83B7-BAB1-4065-ADCE-D7888345D6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3943" y="54396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2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de hoek</a:t>
            </a:r>
            <a:endParaRPr lang="nl-NL" dirty="0"/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kabelgoot-plinten.com/images/plint%20in%20hoek%20met%202x%20WCD%20en%20tel%20WCD%20kleur%20esdoorn%20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472607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A72ACBF-D508-4D57-9F5D-E1F9061B3D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9947" y="54619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8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de gang</a:t>
            </a:r>
            <a:endParaRPr lang="nl-NL" dirty="0"/>
          </a:p>
        </p:txBody>
      </p:sp>
      <p:pic>
        <p:nvPicPr>
          <p:cNvPr id="6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C:\Users\Gebruiker\Documents\IMG118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780545"/>
            <a:ext cx="4824536" cy="4094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0F05160-177B-47EB-B6B7-EAE38F0016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53877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6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de prullenbak</a:t>
            </a:r>
            <a:endParaRPr lang="nl-NL" dirty="0"/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daisysonline.com/WebRoot/StoreLNL/Shops/62366430/4BA5/4AFD/DC6D/1EFE/514C/C0A8/2981/B609/Prullenbak_Charlie__Lola_rood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772817"/>
            <a:ext cx="4824535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3F661B7-675D-4363-9405-4689F3CB2F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8283" y="55161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6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de vloer</a:t>
            </a:r>
            <a:endParaRPr lang="nl-NL" dirty="0"/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eenbeterhuis.nl/images/vloer%20011%20(Small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680520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CC84CE5-8167-4CFA-85A7-857CE0ADA6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289" y="54878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indoen</a:t>
            </a:r>
            <a:endParaRPr lang="nl-NL" dirty="0"/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3.bp.blogspot.com/_NV0PGk9Ybf8/SM1d1814xdI/AAAAAAAAAQk/m-_AQvb4NUs/s320/PICT00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744416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9B57F5E-BC7C-417C-8412-F78E28A097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9715" y="55375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6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opschrijven</a:t>
            </a:r>
            <a:endParaRPr lang="nl-NL" dirty="0"/>
          </a:p>
        </p:txBody>
      </p:sp>
      <p:pic>
        <p:nvPicPr>
          <p:cNvPr id="6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http://www.kickstartstudiekeuze.nl/wp-content/uploads/2011/10/IMG_7193-1024x68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616624" cy="424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447960A-DD7E-47E3-8597-66466CA50B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751" y="56589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8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weggooien</a:t>
            </a:r>
            <a:endParaRPr lang="nl-NL" dirty="0"/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349575" y="1232756"/>
            <a:ext cx="858234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erelateerde afbee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47" y="1779282"/>
            <a:ext cx="4168742" cy="416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EBC4C2B-A8A0-4381-96BE-AFC58E8245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4507" y="56252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4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het woord van de dag 2: weggooien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406991" y="1193696"/>
            <a:ext cx="8341473" cy="533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680520" cy="467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46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taalfuncties van dag 2: </a:t>
            </a:r>
            <a:br>
              <a:rPr lang="nl-NL" dirty="0"/>
            </a:br>
            <a:r>
              <a:rPr lang="nl-NL" dirty="0"/>
              <a:t>kennis maken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142678"/>
              </p:ext>
            </p:extLst>
          </p:nvPr>
        </p:nvGraphicFramePr>
        <p:xfrm>
          <a:off x="1207135" y="2971641"/>
          <a:ext cx="6729730" cy="1485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9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Vragen hoe iemand heet: hoe heet je?</a:t>
                      </a:r>
                      <a:endParaRPr lang="nl-NL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Vragen hoe oud iemand is: hoe oud ben je?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430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de woordkaarten van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4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nl-NL" sz="4400" b="1" dirty="0">
                <a:latin typeface="Century Gothic" panose="020B0502020202020204" pitchFamily="34" charset="0"/>
              </a:rPr>
              <a:t>dag 3</a:t>
            </a:r>
          </a:p>
        </p:txBody>
      </p:sp>
    </p:spTree>
    <p:extLst>
      <p:ext uri="{BB962C8B-B14F-4D97-AF65-F5344CB8AC3E}">
        <p14:creationId xmlns:p14="http://schemas.microsoft.com/office/powerpoint/2010/main" val="575674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de jongen</a:t>
            </a:r>
            <a:endParaRPr lang="nl-NL" dirty="0"/>
          </a:p>
        </p:txBody>
      </p:sp>
      <p:pic>
        <p:nvPicPr>
          <p:cNvPr id="4" name="Picture 2" descr="http://www.pimpmijnbakfiets.nl/image/cache/data/patronen/geel-500x5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2207" r="3667" b="3605"/>
          <a:stretch/>
        </p:blipFill>
        <p:spPr bwMode="auto">
          <a:xfrm>
            <a:off x="2368248" y="1620329"/>
            <a:ext cx="4407503" cy="44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impmijnbakfiets.nl/image/cache/data/patronen/geel-500x5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2207" r="3667" b="3605"/>
          <a:stretch/>
        </p:blipFill>
        <p:spPr bwMode="auto">
          <a:xfrm>
            <a:off x="611560" y="1484784"/>
            <a:ext cx="79208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Portret van een jongen staande geÃ¯soleerde over wit Stockfoto - 470028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68731"/>
            <a:ext cx="3096344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D63E775-4312-453F-A455-977AA5D4AA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2541" y="55018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iemand</a:t>
            </a:r>
            <a:endParaRPr lang="nl-NL" dirty="0"/>
          </a:p>
        </p:txBody>
      </p:sp>
      <p:pic>
        <p:nvPicPr>
          <p:cNvPr id="4" name="Picture 2" descr="http://www.pimpmijnbakfiets.nl/image/cache/data/patronen/geel-500x5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2207" r="3667" b="3605"/>
          <a:stretch/>
        </p:blipFill>
        <p:spPr bwMode="auto">
          <a:xfrm>
            <a:off x="2368248" y="1620329"/>
            <a:ext cx="4407503" cy="44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impmijnbakfiets.nl/image/cache/data/patronen/geel-500x5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2207" r="3667" b="3605"/>
          <a:stretch/>
        </p:blipFill>
        <p:spPr bwMode="auto">
          <a:xfrm>
            <a:off x="611560" y="1484784"/>
            <a:ext cx="79208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bestel.gantinova.nl/media/catalog/product/cache/1/image/5e06319eda06f020e43594a9c230972d/e/u/eu_99943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600400" cy="424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8C25F74-821B-4A1B-AF74-D04A2A0C98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2541" y="53802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de groep</a:t>
            </a:r>
            <a:endParaRPr lang="nl-NL" dirty="0"/>
          </a:p>
        </p:txBody>
      </p:sp>
      <p:pic>
        <p:nvPicPr>
          <p:cNvPr id="5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http://www.google.nl/url?source=imglanding&amp;ct=img&amp;q=http://www.juliana-school.nl/cgi-oic/pagedb.exe/..%5C..%5Cdocumenten%5Cschool%202011-2012%20groepsfoto%5CP9090070.jpg&amp;sa=X&amp;ei=5ucbUNHfO4nM0QWQmoC4Dg&amp;ved=0CAwQ8wc&amp;usg=AFQjCNHFkNT8M9mm7LAXM8tYmxE6x5OsNw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5040560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E6C5CA3-8142-401D-9234-8E316C3ED1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54278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niemand</a:t>
            </a:r>
            <a:endParaRPr lang="nl-NL" dirty="0"/>
          </a:p>
        </p:txBody>
      </p:sp>
      <p:pic>
        <p:nvPicPr>
          <p:cNvPr id="4" name="Picture 2" descr="http://www.pimpmijnbakfiets.nl/image/cache/data/patronen/geel-500x5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2207" r="3667" b="3605"/>
          <a:stretch/>
        </p:blipFill>
        <p:spPr bwMode="auto">
          <a:xfrm>
            <a:off x="2368248" y="1620329"/>
            <a:ext cx="4407503" cy="44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impmijnbakfiets.nl/image/cache/data/patronen/geel-500x5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2207" r="3667" b="3605"/>
          <a:stretch/>
        </p:blipFill>
        <p:spPr bwMode="auto">
          <a:xfrm>
            <a:off x="611560" y="1484784"/>
            <a:ext cx="79208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google.nl/url?source=imglanding&amp;ct=img&amp;q=http://www.numediagroep.nl/vvdmontfoort/uploads/images/VVD%20silhouet.jpg&amp;sa=X&amp;ei=-OseUNKhIcGf0QXNvoDwAw&amp;ved=0CAwQ8wc4oAI&amp;usg=AFQjCNF_gV1xDMj7pPb7sWFrWQTypG5VF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67" y="1772816"/>
            <a:ext cx="3276809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452A02D-09FA-4AB1-85FB-1B10EEE100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55172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5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de droom</a:t>
            </a:r>
            <a:endParaRPr lang="nl-NL" dirty="0"/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fbeeldingsresultaat voor dro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65B88B4-F267-44AA-98EA-9BA559841D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608" y="53899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dromen</a:t>
            </a:r>
            <a:endParaRPr lang="nl-NL" dirty="0"/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google.nl/url?source=imglanding&amp;ct=img&amp;q=http://www.kroesbergen.eu/pics/blog/dromen.jpg&amp;sa=X&amp;ei=BuoeULkd6ajQBYv6gPAF&amp;ved=0CAsQ8wc4RA&amp;usg=AFQjCNG3C1Nvy9OIJy7NrxRrLpFIzrejMQ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58" y="1688054"/>
            <a:ext cx="4680520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C6FB819-D2AD-43AF-BCC8-9AF8345A28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382" y="55211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1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kijken naar</a:t>
            </a:r>
            <a:endParaRPr lang="nl-NL" dirty="0"/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ijken%20naar%20Nieuws%20uit%20de%20Natuur%20via%20interne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832648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013D812-6AC6-4425-8991-135DB926D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963" y="55538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7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knuffelen</a:t>
            </a:r>
            <a:endParaRPr lang="nl-NL" dirty="0"/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527543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Portret van een jonge dochter knuffelen zijn vader Stockfoto - 1024934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752527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95B153B-0C7D-42AE-A132-7DB1BAB88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72" y="55692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bang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Portret van een bange jongen Stockfoto - 99519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1700808"/>
            <a:ext cx="3240360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E47C52C-9352-4A25-A68A-445EF20D04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8854" y="53179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7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wakker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wakker-liggen_365x24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18309"/>
            <a:ext cx="4752528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A0BF009-69D2-42AC-BBE4-AB4AE5F4DE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330" y="53707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stout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ttp://www.google.nl/url?source=imglanding&amp;ct=img&amp;q=http://www.kokumu.com/dat/img/stoute-kinderen-01.jpg&amp;sa=X&amp;ei=j-oeUOSVEMGJ0AXkoYCACA&amp;ved=0CAwQ8wc&amp;usg=AFQjCNFXeuVLhKgA6Lvul_DYdWx24_t7z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2880320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0449AC1-3800-4EBD-80FD-C1E4234F41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814" y="54064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6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woord van de dag 3: dromen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4909"/>
            <a:ext cx="820891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Afbeeldingsresultaat voor d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74540"/>
            <a:ext cx="553210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6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Het verhaal dag 3</a:t>
            </a: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Klik op de link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www.youtube.com/watch?v=M_Q-uAOedJQ&amp;list=PLmlPkTFID-Du1VMjRuqSfi_bbqf-0UAVv&amp;index=14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335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r>
              <a:rPr lang="nl-NL" b="1" dirty="0" err="1">
                <a:latin typeface="Century Gothic" panose="020B0502020202020204" pitchFamily="34" charset="0"/>
              </a:rPr>
              <a:t>het</a:t>
            </a:r>
            <a:r>
              <a:rPr lang="nl-NL" b="1" dirty="0">
                <a:latin typeface="Century Gothic" panose="020B0502020202020204" pitchFamily="34" charset="0"/>
              </a:rPr>
              <a:t> kastje</a:t>
            </a:r>
            <a:endParaRPr lang="nl-NL" dirty="0"/>
          </a:p>
        </p:txBody>
      </p:sp>
      <p:pic>
        <p:nvPicPr>
          <p:cNvPr id="5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oog%20eiken%20kastje%20n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700808"/>
            <a:ext cx="4824536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8A7177D-78EA-4B3B-B04A-B593E3378C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54396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6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verhaalplaten van dag 3</a:t>
            </a:r>
          </a:p>
        </p:txBody>
      </p:sp>
      <p:pic>
        <p:nvPicPr>
          <p:cNvPr id="4" name="Tijdelijke aanduiding voor inhoud 3" descr="C:\Users\Gebruiker\Documents\M.N. Prisma\MN origineel\MN cursus 2 origineel\cd2\module 1\C2 M1 D3 Een  droom -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120" y="1600200"/>
            <a:ext cx="319976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948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verhaalplaten van dag 3</a:t>
            </a:r>
          </a:p>
        </p:txBody>
      </p:sp>
      <p:pic>
        <p:nvPicPr>
          <p:cNvPr id="5" name="Tijdelijke aanduiding voor inhoud 4" descr="C:\Users\Gebruiker\Documents\M.N. Prisma\MN origineel\MN cursus 2 origineel\cd2\module 1\C2 M1 D3 Een  droom -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13" y="1600200"/>
            <a:ext cx="319997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3577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verhaalplaten van dag 3</a:t>
            </a:r>
          </a:p>
        </p:txBody>
      </p:sp>
      <p:pic>
        <p:nvPicPr>
          <p:cNvPr id="5" name="Tijdelijke aanduiding voor inhoud 4" descr="C:\Users\Gebruiker\Documents\M.N. Prisma\MN origineel\MN cursus 2 origineel\cd2\module 1\C2 M1 D3 Een  droom -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13" y="1600200"/>
            <a:ext cx="319997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9032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verhaalplaten van dag 3</a:t>
            </a:r>
          </a:p>
        </p:txBody>
      </p:sp>
      <p:pic>
        <p:nvPicPr>
          <p:cNvPr id="4" name="Tijdelijke aanduiding voor inhoud 3" descr="C:\Users\Gebruiker\Documents\M.N. Prisma\MN origineel\MN cursus 2 origineel\cd2\module 1\C2 M1 D3 Een  droom -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13" y="1600200"/>
            <a:ext cx="319997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5750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de woordkaarten van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4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nl-NL" sz="4400" b="1" dirty="0">
                <a:latin typeface="Century Gothic" panose="020B0502020202020204" pitchFamily="34" charset="0"/>
              </a:rPr>
              <a:t>dag 4</a:t>
            </a:r>
          </a:p>
        </p:txBody>
      </p:sp>
    </p:spTree>
    <p:extLst>
      <p:ext uri="{BB962C8B-B14F-4D97-AF65-F5344CB8AC3E}">
        <p14:creationId xmlns:p14="http://schemas.microsoft.com/office/powerpoint/2010/main" val="5568584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r>
              <a:rPr lang="nl-NL" b="1" dirty="0" err="1">
                <a:latin typeface="Century Gothic" panose="020B0502020202020204" pitchFamily="34" charset="0"/>
              </a:rPr>
              <a:t>het</a:t>
            </a:r>
            <a:r>
              <a:rPr lang="nl-NL" b="1" dirty="0">
                <a:latin typeface="Century Gothic" panose="020B0502020202020204" pitchFamily="34" charset="0"/>
              </a:rPr>
              <a:t> doel</a:t>
            </a:r>
            <a:endParaRPr lang="nl-NL" dirty="0"/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t0.gstatic.com/images?q=tbn:ANd9GcRxU-ysn8WqVv3uiosSJDdX0qp1YTfh2KHj4HnsYegw8npmgJu7moFTF13KFw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8"/>
          <a:stretch/>
        </p:blipFill>
        <p:spPr bwMode="auto">
          <a:xfrm>
            <a:off x="2087724" y="1772816"/>
            <a:ext cx="4968551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351D74D-C648-41BC-9FFD-63C45B707A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608" y="54396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0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r>
              <a:rPr lang="nl-NL" b="1" dirty="0" err="1">
                <a:latin typeface="Century Gothic" panose="020B0502020202020204" pitchFamily="34" charset="0"/>
              </a:rPr>
              <a:t>het</a:t>
            </a:r>
            <a:r>
              <a:rPr lang="nl-NL" b="1" dirty="0">
                <a:latin typeface="Century Gothic" panose="020B0502020202020204" pitchFamily="34" charset="0"/>
              </a:rPr>
              <a:t> hek</a:t>
            </a:r>
            <a:endParaRPr lang="nl-NL" dirty="0"/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jkhekwerk.nl/hekwerk/images/Hekken/hek1.gif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94163"/>
            <a:ext cx="5544616" cy="481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6E5EB6B-D66B-457E-BF38-66E293F147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559" y="5301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de bal</a:t>
            </a:r>
            <a:endParaRPr lang="nl-NL" dirty="0"/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http://www.wkvoetbal2018.com/images/WK-2010-bal-Jabulani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680520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808FD9D-6B9A-4B86-8034-884304B004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9967" y="54396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7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loslaten</a:t>
            </a:r>
            <a:endParaRPr lang="nl-NL" dirty="0"/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527543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http://www.google.nl/url?source=imglanding&amp;ct=img&amp;q=http://weblog.dijkenvanemmerik.nl/wp-content/uploads/Loslaten-ballonnen.jpg&amp;sa=X&amp;ei=eu0eUJijF-Wd0QX0roGgDg&amp;ved=0CAsQ8wc&amp;usg=AFQjCNFJG_MBANe7H95dAkMR4VfQbMbv2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112567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A1A5557-2306-48DD-8903-5840C10600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6264" y="54452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8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schoppen</a:t>
            </a:r>
            <a:endParaRPr lang="nl-NL" dirty="0"/>
          </a:p>
        </p:txBody>
      </p:sp>
      <p:pic>
        <p:nvPicPr>
          <p:cNvPr id="5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527543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http://us.123rf.com/400wm/400/400/razvanphoto/razvanphoto1103/razvanphoto110300051/9117723-een-voetbalspeler-schoppen-de-bal-in-een-acrobatische-positi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040559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E546842-CDA3-49EC-B892-100044DD86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850" y="5533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9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1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de kring</a:t>
            </a:r>
            <a:endParaRPr lang="nl-NL" dirty="0"/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google.nl/url?source=imglanding&amp;ct=img&amp;q=http://3.bp.blogspot.com/_a0OFFyUOGFQ/THLgBy2LpaI/AAAAAAAACjY/ypCVgn4SCAo/s400/kringgesprek.jpg&amp;sa=X&amp;ei=OeobUJ2nGOfT0QWpvIHYDg&amp;ved=0CAsQ8wc&amp;usg=AFQjCNH_54mDOArYOljPO799Oyg70RE7M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040560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27F22B8-FEC2-44B3-8E31-99CC13C3D2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7959" y="53899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1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vasthouden</a:t>
            </a:r>
            <a:endParaRPr lang="nl-NL" dirty="0"/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527543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us.123rf.com/400wm/400/400/anki21/anki210906/anki21090600138/5090098-kleine-jong-meisje-vasthouden-aan-de-ba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312368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A145210-5B6B-4604-803A-567802AD1C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8627" y="54452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5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opletten</a:t>
            </a:r>
            <a:endParaRPr lang="nl-NL" dirty="0"/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527543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aloco.nl/waterval/images/06/opletten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573" y="1772816"/>
            <a:ext cx="4104455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0AD5972-03D8-40B0-BBB9-01F81CE4BF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994" y="56872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1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goed</a:t>
            </a:r>
            <a:endParaRPr lang="nl-NL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 descr="http://www.google.nl/url?source=imglanding&amp;ct=img&amp;q=http://nl.dreamstime.com/goed-gebaar-thumb16227405.jpg&amp;sa=X&amp;ei=Ne8eUL-uI-220QWJmYBo&amp;ved=0CAsQ8wc&amp;usg=AFQjCNFDMbkNw90bzMMFyjaK_bdQdqfuW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1700808"/>
            <a:ext cx="3096344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336D9BD-038D-4E06-A8C4-3B45B98B2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8930" y="53179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2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5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voorzichtig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ttp://esvshop.nl/contents/media/waarschuwingsbord%2010103_004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96616"/>
            <a:ext cx="4320480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FBE6515-5B1D-4F71-A892-893885247A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616" y="5301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2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6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kleiner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ttp://www.klaf.nl/images/Japans%20poppetje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70475"/>
            <a:ext cx="1289298" cy="188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http://www.klaf.nl/images/Japans%20poppetje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4" y="1686790"/>
            <a:ext cx="1277491" cy="188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http://www.klaf.nl/images/Japans%20poppetje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6790"/>
            <a:ext cx="2232248" cy="303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3E2C626-B33D-414B-8D47-9F233FA97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5269" y="54430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4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groter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ttp://www.klaf.nl/images/Japans%20poppetje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90700"/>
            <a:ext cx="2225402" cy="286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http://www.klaf.nl/images/Japans%20poppetje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4" y="2924944"/>
            <a:ext cx="1285876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http://www.klaf.nl/images/Japans%20poppetje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90700"/>
            <a:ext cx="2160240" cy="286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B3004E0-0827-4FBB-A460-A8950B046F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6437" y="5440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4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A3B3B-A903-4C1E-B54D-892AC830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59023B-0B26-4A9F-82DA-D989F86B7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5678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woord van de dag 4: de bal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4909"/>
            <a:ext cx="8208912" cy="503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wkvoetbal2018.com/images/WK-2010-bal-Jabulan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680520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927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de woordkaarten van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4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nl-NL" sz="4400" b="1" dirty="0">
                <a:latin typeface="Century Gothic" panose="020B0502020202020204" pitchFamily="34" charset="0"/>
              </a:rPr>
              <a:t>dag 5</a:t>
            </a:r>
          </a:p>
        </p:txBody>
      </p:sp>
    </p:spTree>
    <p:extLst>
      <p:ext uri="{BB962C8B-B14F-4D97-AF65-F5344CB8AC3E}">
        <p14:creationId xmlns:p14="http://schemas.microsoft.com/office/powerpoint/2010/main" val="36502679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de plaats (plek)</a:t>
            </a:r>
            <a:endParaRPr lang="nl-NL" dirty="0"/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t0.gstatic.com/images?q=tbn:ANd9GcQ1JWG-ZwRbCisdc_XdfBKjXHezZcLuWVa8-DuR3WuQ9GBPqy48z0hgmLR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904656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3B89319-ADB7-4361-84EA-F2C47142F0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9069" y="55172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de liniaal</a:t>
            </a:r>
            <a:endParaRPr lang="nl-NL" dirty="0"/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iniaa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1772816"/>
            <a:ext cx="3096343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02DC58B-35CB-4297-8048-697FECC3E1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54396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9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taalfuncties van dag 5:spelcodes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nl-NL"/>
          </a:p>
          <a:p>
            <a:r>
              <a:rPr lang="nl-NL"/>
              <a:t>Spelcodes</a:t>
            </a:r>
            <a:r>
              <a:rPr lang="nl-NL" dirty="0"/>
              <a:t>: </a:t>
            </a:r>
          </a:p>
          <a:p>
            <a:r>
              <a:rPr lang="nl-NL" dirty="0"/>
              <a:t>- Wie doen er mee?</a:t>
            </a:r>
          </a:p>
          <a:p>
            <a:r>
              <a:rPr lang="nl-NL" dirty="0"/>
              <a:t>- Wie is hem?</a:t>
            </a:r>
          </a:p>
          <a:p>
            <a:r>
              <a:rPr lang="nl-NL" dirty="0"/>
              <a:t>- Dat is niet eerlijk</a:t>
            </a:r>
          </a:p>
          <a:p>
            <a:r>
              <a:rPr lang="nl-NL" dirty="0"/>
              <a:t> </a:t>
            </a:r>
          </a:p>
          <a:p>
            <a:r>
              <a:rPr lang="nl-NL" dirty="0"/>
              <a:t>Aftelversjes:</a:t>
            </a:r>
          </a:p>
          <a:p>
            <a:r>
              <a:rPr lang="nl-NL" dirty="0"/>
              <a:t>- Steen-papier-schaar</a:t>
            </a:r>
          </a:p>
          <a:p>
            <a:r>
              <a:rPr lang="nl-NL" dirty="0"/>
              <a:t>- </a:t>
            </a:r>
            <a:r>
              <a:rPr lang="nl-NL" dirty="0" err="1"/>
              <a:t>Iene</a:t>
            </a:r>
            <a:r>
              <a:rPr lang="nl-NL" dirty="0"/>
              <a:t> </a:t>
            </a:r>
            <a:r>
              <a:rPr lang="nl-NL" dirty="0" err="1"/>
              <a:t>miene</a:t>
            </a:r>
            <a:r>
              <a:rPr lang="nl-NL" dirty="0"/>
              <a:t> </a:t>
            </a:r>
            <a:r>
              <a:rPr lang="nl-NL" dirty="0" err="1"/>
              <a:t>mutte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981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de pennendoos</a:t>
            </a:r>
            <a:endParaRPr lang="nl-NL" dirty="0"/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pennendo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65689"/>
            <a:ext cx="57150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49766AE-E1FC-448C-B7AE-0F5E687E40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2755" y="54396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entury Gothic" panose="020B0502020202020204" pitchFamily="34" charset="0"/>
              </a:rPr>
              <a:t>de schooltas</a:t>
            </a:r>
            <a:endParaRPr lang="nl-NL" dirty="0"/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images.edisac.be/article_la/83481/schooltas-ruitertassen-classic-college-223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6" b="8929"/>
          <a:stretch/>
        </p:blipFill>
        <p:spPr bwMode="auto">
          <a:xfrm>
            <a:off x="2123728" y="1772816"/>
            <a:ext cx="4896544" cy="4104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60319AB-6239-4B2D-B9F6-E32D28214E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53899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1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264</Words>
  <Application>Microsoft Office PowerPoint</Application>
  <PresentationFormat>Diavoorstelling (4:3)</PresentationFormat>
  <Paragraphs>93</Paragraphs>
  <Slides>70</Slides>
  <Notes>0</Notes>
  <HiddenSlides>0</HiddenSlides>
  <MMClips>47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70</vt:i4>
      </vt:variant>
    </vt:vector>
  </HeadingPairs>
  <TitlesOfParts>
    <vt:vector size="76" baseType="lpstr">
      <vt:lpstr>Arial</vt:lpstr>
      <vt:lpstr>Calibri</vt:lpstr>
      <vt:lpstr>Century Gothic</vt:lpstr>
      <vt:lpstr>Times New Roman</vt:lpstr>
      <vt:lpstr>Wingdings</vt:lpstr>
      <vt:lpstr>Kantoorthema</vt:lpstr>
      <vt:lpstr>de woordkaarten van C2 M1</vt:lpstr>
      <vt:lpstr>de bel</vt:lpstr>
      <vt:lpstr>de gang</vt:lpstr>
      <vt:lpstr>de groep</vt:lpstr>
      <vt:lpstr>lhet kastje</vt:lpstr>
      <vt:lpstr>de kring</vt:lpstr>
      <vt:lpstr>de liniaal</vt:lpstr>
      <vt:lpstr>de pennendoos</vt:lpstr>
      <vt:lpstr>de schooltas</vt:lpstr>
      <vt:lpstr>gymmen</vt:lpstr>
      <vt:lpstr>(weg)rennen</vt:lpstr>
      <vt:lpstr>(op)schrijven</vt:lpstr>
      <vt:lpstr>vertellen</vt:lpstr>
      <vt:lpstr>voorlezen</vt:lpstr>
      <vt:lpstr>ophangen</vt:lpstr>
      <vt:lpstr>opruimen</vt:lpstr>
      <vt:lpstr>alleen</vt:lpstr>
      <vt:lpstr>samen</vt:lpstr>
      <vt:lpstr>Het woord van de dag 1: opruimen</vt:lpstr>
      <vt:lpstr>Het verhaal dag 1 Klik op de link</vt:lpstr>
      <vt:lpstr>De verhaalplaten van dag 1</vt:lpstr>
      <vt:lpstr>De verhaalplaten van dag 1</vt:lpstr>
      <vt:lpstr>De verhaalplaten van dag 1</vt:lpstr>
      <vt:lpstr>De verhaalplaten van dag 1</vt:lpstr>
      <vt:lpstr>De verhaalplaten van dag 1</vt:lpstr>
      <vt:lpstr>de woordkaarten van</vt:lpstr>
      <vt:lpstr>lhet afval</vt:lpstr>
      <vt:lpstr>lhet cijfer</vt:lpstr>
      <vt:lpstr>de hoek</vt:lpstr>
      <vt:lpstr>de prullenbak</vt:lpstr>
      <vt:lpstr>de vloer</vt:lpstr>
      <vt:lpstr>indoen</vt:lpstr>
      <vt:lpstr>opschrijven</vt:lpstr>
      <vt:lpstr>weggooien</vt:lpstr>
      <vt:lpstr>het woord van de dag 2: weggooien</vt:lpstr>
      <vt:lpstr>De taalfuncties van dag 2:  kennis maken</vt:lpstr>
      <vt:lpstr>de woordkaarten van</vt:lpstr>
      <vt:lpstr>de jongen</vt:lpstr>
      <vt:lpstr>iemand</vt:lpstr>
      <vt:lpstr>niemand</vt:lpstr>
      <vt:lpstr>de droom</vt:lpstr>
      <vt:lpstr>dromen</vt:lpstr>
      <vt:lpstr>kijken naar</vt:lpstr>
      <vt:lpstr>knuffelen</vt:lpstr>
      <vt:lpstr>bang</vt:lpstr>
      <vt:lpstr>wakker</vt:lpstr>
      <vt:lpstr>stout</vt:lpstr>
      <vt:lpstr>Het woord van de dag 3: dromen</vt:lpstr>
      <vt:lpstr>Het verhaal dag 3 Klik op de link</vt:lpstr>
      <vt:lpstr>De verhaalplaten van dag 3</vt:lpstr>
      <vt:lpstr>De verhaalplaten van dag 3</vt:lpstr>
      <vt:lpstr>De verhaalplaten van dag 3</vt:lpstr>
      <vt:lpstr>De verhaalplaten van dag 3</vt:lpstr>
      <vt:lpstr>de woordkaarten van</vt:lpstr>
      <vt:lpstr>lhet doel</vt:lpstr>
      <vt:lpstr>lhet hek</vt:lpstr>
      <vt:lpstr>de bal</vt:lpstr>
      <vt:lpstr>loslaten</vt:lpstr>
      <vt:lpstr>schoppen</vt:lpstr>
      <vt:lpstr>vasthouden</vt:lpstr>
      <vt:lpstr>opletten</vt:lpstr>
      <vt:lpstr>goed</vt:lpstr>
      <vt:lpstr>voorzichtig</vt:lpstr>
      <vt:lpstr>kleiner</vt:lpstr>
      <vt:lpstr>groter</vt:lpstr>
      <vt:lpstr>PowerPoint-presentatie</vt:lpstr>
      <vt:lpstr>Het woord van de dag 4: de bal</vt:lpstr>
      <vt:lpstr>de woordkaarten van</vt:lpstr>
      <vt:lpstr>de plaats (plek)</vt:lpstr>
      <vt:lpstr>de taalfuncties van dag 5:spelcodes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woordkaarten van C2 M1</dc:title>
  <dc:creator>Gebruiker</dc:creator>
  <cp:lastModifiedBy>Gabriëlle ten Klooster</cp:lastModifiedBy>
  <cp:revision>33</cp:revision>
  <dcterms:created xsi:type="dcterms:W3CDTF">2015-06-22T13:56:12Z</dcterms:created>
  <dcterms:modified xsi:type="dcterms:W3CDTF">2021-02-19T14:42:45Z</dcterms:modified>
  <cp:contentStatus>Definitief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