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338" r:id="rId28"/>
    <p:sldId id="286" r:id="rId29"/>
    <p:sldId id="282" r:id="rId30"/>
    <p:sldId id="283" r:id="rId31"/>
    <p:sldId id="284" r:id="rId32"/>
    <p:sldId id="285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52829-0207-4876-97D9-838CF10AE7C9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9651B-A42A-4CC5-9C65-FB5B8D8B40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2510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52829-0207-4876-97D9-838CF10AE7C9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9651B-A42A-4CC5-9C65-FB5B8D8B40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960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52829-0207-4876-97D9-838CF10AE7C9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9651B-A42A-4CC5-9C65-FB5B8D8B40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976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52829-0207-4876-97D9-838CF10AE7C9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9651B-A42A-4CC5-9C65-FB5B8D8B40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5159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52829-0207-4876-97D9-838CF10AE7C9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9651B-A42A-4CC5-9C65-FB5B8D8B40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5992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52829-0207-4876-97D9-838CF10AE7C9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9651B-A42A-4CC5-9C65-FB5B8D8B40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4268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52829-0207-4876-97D9-838CF10AE7C9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9651B-A42A-4CC5-9C65-FB5B8D8B40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7718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52829-0207-4876-97D9-838CF10AE7C9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9651B-A42A-4CC5-9C65-FB5B8D8B40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8109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52829-0207-4876-97D9-838CF10AE7C9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9651B-A42A-4CC5-9C65-FB5B8D8B40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521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52829-0207-4876-97D9-838CF10AE7C9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9651B-A42A-4CC5-9C65-FB5B8D8B40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1401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52829-0207-4876-97D9-838CF10AE7C9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9651B-A42A-4CC5-9C65-FB5B8D8B40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4031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52829-0207-4876-97D9-838CF10AE7C9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9651B-A42A-4CC5-9C65-FB5B8D8B40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903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4.jpeg"/><Relationship Id="rId5" Type="http://schemas.openxmlformats.org/officeDocument/2006/relationships/hyperlink" Target="http://www.zarathomsonribeaud.com/index.html" TargetMode="Externa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29.jpe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5.mp4"/><Relationship Id="rId1" Type="http://schemas.microsoft.com/office/2007/relationships/media" Target="../media/media25.mp4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38.jpeg"/><Relationship Id="rId4" Type="http://schemas.openxmlformats.org/officeDocument/2006/relationships/image" Target="../media/image2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39.jpeg"/><Relationship Id="rId4" Type="http://schemas.openxmlformats.org/officeDocument/2006/relationships/image" Target="../media/image2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40.jpeg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41.jpeg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.png"/><Relationship Id="rId5" Type="http://schemas.openxmlformats.org/officeDocument/2006/relationships/image" Target="../media/image44.jpeg"/><Relationship Id="rId4" Type="http://schemas.openxmlformats.org/officeDocument/2006/relationships/image" Target="../media/image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.png"/><Relationship Id="rId5" Type="http://schemas.openxmlformats.org/officeDocument/2006/relationships/image" Target="../media/image45.jpeg"/><Relationship Id="rId4" Type="http://schemas.openxmlformats.org/officeDocument/2006/relationships/image" Target="../media/image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image" Target="../media/image46.jpeg"/><Relationship Id="rId4" Type="http://schemas.openxmlformats.org/officeDocument/2006/relationships/image" Target="../media/image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.png"/><Relationship Id="rId5" Type="http://schemas.openxmlformats.org/officeDocument/2006/relationships/image" Target="../media/image47.jpeg"/><Relationship Id="rId4" Type="http://schemas.openxmlformats.org/officeDocument/2006/relationships/image" Target="../media/image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.png"/><Relationship Id="rId5" Type="http://schemas.openxmlformats.org/officeDocument/2006/relationships/image" Target="../media/image48.jpeg"/><Relationship Id="rId4" Type="http://schemas.openxmlformats.org/officeDocument/2006/relationships/image" Target="../media/image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3.png"/><Relationship Id="rId5" Type="http://schemas.openxmlformats.org/officeDocument/2006/relationships/image" Target="../media/image49.jpeg"/><Relationship Id="rId4" Type="http://schemas.openxmlformats.org/officeDocument/2006/relationships/image" Target="../media/image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3.png"/><Relationship Id="rId5" Type="http://schemas.openxmlformats.org/officeDocument/2006/relationships/image" Target="../media/image50.png"/><Relationship Id="rId4" Type="http://schemas.openxmlformats.org/officeDocument/2006/relationships/image" Target="../media/image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3.png"/><Relationship Id="rId5" Type="http://schemas.openxmlformats.org/officeDocument/2006/relationships/image" Target="../media/image51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3.png"/><Relationship Id="rId5" Type="http://schemas.openxmlformats.org/officeDocument/2006/relationships/image" Target="../media/image52.jpeg"/><Relationship Id="rId4" Type="http://schemas.openxmlformats.org/officeDocument/2006/relationships/image" Target="../media/image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3.png"/><Relationship Id="rId5" Type="http://schemas.openxmlformats.org/officeDocument/2006/relationships/image" Target="../media/image53.png"/><Relationship Id="rId4" Type="http://schemas.openxmlformats.org/officeDocument/2006/relationships/image" Target="../media/image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3.png"/><Relationship Id="rId5" Type="http://schemas.openxmlformats.org/officeDocument/2006/relationships/image" Target="../media/image54.jpeg"/><Relationship Id="rId4" Type="http://schemas.openxmlformats.org/officeDocument/2006/relationships/image" Target="../media/image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image" Target="../media/image55.jpeg"/><Relationship Id="rId4" Type="http://schemas.openxmlformats.org/officeDocument/2006/relationships/image" Target="../media/image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3.png"/><Relationship Id="rId5" Type="http://schemas.openxmlformats.org/officeDocument/2006/relationships/image" Target="../media/image56.jpeg"/><Relationship Id="rId4" Type="http://schemas.openxmlformats.org/officeDocument/2006/relationships/image" Target="../media/image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3.png"/><Relationship Id="rId5" Type="http://schemas.openxmlformats.org/officeDocument/2006/relationships/image" Target="../media/image57.jpeg"/><Relationship Id="rId4" Type="http://schemas.openxmlformats.org/officeDocument/2006/relationships/image" Target="../media/image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3.png"/><Relationship Id="rId5" Type="http://schemas.openxmlformats.org/officeDocument/2006/relationships/image" Target="../media/image58.jpeg"/><Relationship Id="rId4" Type="http://schemas.openxmlformats.org/officeDocument/2006/relationships/image" Target="../media/image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3.png"/><Relationship Id="rId5" Type="http://schemas.openxmlformats.org/officeDocument/2006/relationships/image" Target="../media/image59.jpeg"/><Relationship Id="rId4" Type="http://schemas.openxmlformats.org/officeDocument/2006/relationships/image" Target="../media/image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3.png"/><Relationship Id="rId5" Type="http://schemas.openxmlformats.org/officeDocument/2006/relationships/image" Target="../media/image60.jpeg"/><Relationship Id="rId4" Type="http://schemas.openxmlformats.org/officeDocument/2006/relationships/image" Target="../media/image2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3.png"/><Relationship Id="rId5" Type="http://schemas.openxmlformats.org/officeDocument/2006/relationships/image" Target="../media/image61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3.png"/><Relationship Id="rId5" Type="http://schemas.openxmlformats.org/officeDocument/2006/relationships/image" Target="../media/image66.jpeg"/><Relationship Id="rId4" Type="http://schemas.openxmlformats.org/officeDocument/2006/relationships/image" Target="../media/image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67.jpeg"/><Relationship Id="rId5" Type="http://schemas.openxmlformats.org/officeDocument/2006/relationships/hyperlink" Target="http://www.google.nl/imgres?hl=nl&amp;biw=1920&amp;bih=817&amp;gbv=2&amp;tbm=isch&amp;tbnid=dTYMlxPsWqAx7M:&amp;imgrefurl=http://tren.philipsen-koch.nl/2006/Plakken_op_de_creche.html&amp;docid=DSfkzlNT6BlToM&amp;imgurl=http://tren.philipsen-koch.nl/2006/Plakken_op_de_creche.jpg&amp;w=600&amp;h=800&amp;ei=3o6pT9uyMIj44QSYnJjbCQ&amp;zoom=1&amp;iact=hc&amp;vpx=925&amp;vpy=236&amp;dur=1138&amp;hovh=259&amp;hovw=194&amp;tx=120&amp;ty=134&amp;sig=114440088025714174403&amp;page=1&amp;tbnh=118&amp;tbnw=88&amp;start=0&amp;ndsp=63&amp;ved=1t:429,r:46,s:0,i:182" TargetMode="External"/><Relationship Id="rId4" Type="http://schemas.openxmlformats.org/officeDocument/2006/relationships/image" Target="../media/image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3.png"/><Relationship Id="rId5" Type="http://schemas.openxmlformats.org/officeDocument/2006/relationships/image" Target="../media/image68.jpeg"/><Relationship Id="rId4" Type="http://schemas.openxmlformats.org/officeDocument/2006/relationships/image" Target="../media/image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3.png"/><Relationship Id="rId5" Type="http://schemas.openxmlformats.org/officeDocument/2006/relationships/image" Target="../media/image69.jpeg"/><Relationship Id="rId4" Type="http://schemas.openxmlformats.org/officeDocument/2006/relationships/image" Target="../media/image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3.png"/><Relationship Id="rId5" Type="http://schemas.openxmlformats.org/officeDocument/2006/relationships/image" Target="../media/image70.jpeg"/><Relationship Id="rId4" Type="http://schemas.openxmlformats.org/officeDocument/2006/relationships/image" Target="../media/image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3.png"/><Relationship Id="rId5" Type="http://schemas.openxmlformats.org/officeDocument/2006/relationships/image" Target="../media/image71.jpeg"/><Relationship Id="rId4" Type="http://schemas.openxmlformats.org/officeDocument/2006/relationships/image" Target="../media/image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3.png"/><Relationship Id="rId5" Type="http://schemas.openxmlformats.org/officeDocument/2006/relationships/image" Target="../media/image74.jpeg"/><Relationship Id="rId4" Type="http://schemas.openxmlformats.org/officeDocument/2006/relationships/image" Target="../media/image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3.png"/><Relationship Id="rId5" Type="http://schemas.openxmlformats.org/officeDocument/2006/relationships/image" Target="../media/image75.jpeg"/><Relationship Id="rId4" Type="http://schemas.openxmlformats.org/officeDocument/2006/relationships/image" Target="../media/image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3.png"/><Relationship Id="rId5" Type="http://schemas.openxmlformats.org/officeDocument/2006/relationships/image" Target="../media/image76.jpeg"/><Relationship Id="rId4" Type="http://schemas.openxmlformats.org/officeDocument/2006/relationships/image" Target="../media/image2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3.png"/><Relationship Id="rId5" Type="http://schemas.openxmlformats.org/officeDocument/2006/relationships/image" Target="../media/image77.jpeg"/><Relationship Id="rId4" Type="http://schemas.openxmlformats.org/officeDocument/2006/relationships/image" Target="../media/image2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image" Target="../media/image3.png"/><Relationship Id="rId5" Type="http://schemas.openxmlformats.org/officeDocument/2006/relationships/image" Target="../media/image78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6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image" Target="../media/image3.png"/><Relationship Id="rId5" Type="http://schemas.openxmlformats.org/officeDocument/2006/relationships/image" Target="../media/image79.jpeg"/><Relationship Id="rId4" Type="http://schemas.openxmlformats.org/officeDocument/2006/relationships/image" Target="../media/image2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3.png"/><Relationship Id="rId5" Type="http://schemas.openxmlformats.org/officeDocument/2006/relationships/image" Target="../media/image80.jpeg"/><Relationship Id="rId4" Type="http://schemas.openxmlformats.org/officeDocument/2006/relationships/image" Target="../media/image2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image" Target="../media/image3.png"/><Relationship Id="rId5" Type="http://schemas.openxmlformats.org/officeDocument/2006/relationships/image" Target="../media/image81.jpeg"/><Relationship Id="rId4" Type="http://schemas.openxmlformats.org/officeDocument/2006/relationships/image" Target="../media/image23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55576" y="836712"/>
            <a:ext cx="7740000" cy="4680000"/>
          </a:xfrm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chemeClr val="tx1"/>
                </a:solidFill>
                <a:latin typeface="+mj-lt"/>
              </a:rPr>
              <a:t>dag 1</a:t>
            </a:r>
          </a:p>
        </p:txBody>
      </p:sp>
    </p:spTree>
    <p:extLst>
      <p:ext uri="{BB962C8B-B14F-4D97-AF65-F5344CB8AC3E}">
        <p14:creationId xmlns:p14="http://schemas.microsoft.com/office/powerpoint/2010/main" val="2189032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komkommer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komkommer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16832"/>
            <a:ext cx="5904656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3830D1F-E6CB-4757-B01F-30F4C5561E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448" y="54843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9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krentenbrood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1043108300_a03d3df0bc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28800"/>
            <a:ext cx="5544616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1B4B459-4760-4A4C-96DB-68FF6B3739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5787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4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mand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chitterende manden.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00808"/>
            <a:ext cx="4824536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28A022B-77DE-46CD-99CD-269C35B55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0281" y="54972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2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markt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radio2.be/sites/default/files/images/markta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0808"/>
            <a:ext cx="5472608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1FD09EA-18C1-4746-B6AD-504E42C9EA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689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6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mayonaise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210176190_1b0248665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2816"/>
            <a:ext cx="5112568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C2AA0A2-27B6-410D-989C-E06FD54945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8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peer (peren)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eer-larg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0809"/>
            <a:ext cx="5328592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1D6964F-A974-4EDF-B661-120BEE41B9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0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rol beschuit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eschuit Bolletje rol - Beschuit - Ontbijt | Alles-in-1 Bezorgservice">
            <a:extLst>
              <a:ext uri="{FF2B5EF4-FFF2-40B4-BE49-F238E27FC236}">
                <a16:creationId xmlns:a16="http://schemas.microsoft.com/office/drawing/2014/main" id="{2F8000A5-3D60-4D26-AE8B-130B14861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97" y="1759349"/>
            <a:ext cx="4137005" cy="413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C1C36CA-8C56-487A-9A8D-1C3DA1A251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484" y="54561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9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snor</a:t>
            </a:r>
          </a:p>
        </p:txBody>
      </p:sp>
      <p:pic>
        <p:nvPicPr>
          <p:cNvPr id="6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snor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56" y="1749104"/>
            <a:ext cx="4392488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8062C59-4026-42B2-AE78-188A5791FB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6295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3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tomaat (tomaten)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plaatje_tomat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15852"/>
            <a:ext cx="4392488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4C7148F-C2C0-4F00-B982-3E5A2AFE5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289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2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winkel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bun.nl/assets/images/docfoto/211-2g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2817"/>
            <a:ext cx="5760640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299D193-98D3-4E9B-BF55-3BAA5DD255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562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0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buurvrouw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bur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5256584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71509DD-F01E-48FC-932B-D09B15732C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5494" y="56186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4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wortel (wortelen)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wortel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628800"/>
            <a:ext cx="2808312" cy="4320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5AD664A-2F8B-4C1D-B985-92398BB67A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5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9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 de beurt zijn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static.flickr.com/24/41185891_96688f7cf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1808820"/>
            <a:ext cx="4608512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67C4946-0339-40D8-A2C2-6D8C2E805B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838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5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dol zijn op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static.skynetblogs.be/media/141318/dyn009_original_192_149_pjpeg_2643666_3d2504d3b019f1a161c0704edc091ce3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91" y="1880828"/>
            <a:ext cx="5400600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002926D-B6D0-4513-9525-F930438879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3849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lusten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Belgische kinderen eten vaker groenten dan fruit (maar niet omdat ...">
            <a:extLst>
              <a:ext uri="{FF2B5EF4-FFF2-40B4-BE49-F238E27FC236}">
                <a16:creationId xmlns:a16="http://schemas.microsoft.com/office/drawing/2014/main" id="{F05C5BDD-470E-46C6-AA70-E52E9F54B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813" y="2420888"/>
            <a:ext cx="4736355" cy="267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2C22847-D236-4C73-B325-3FACC7A274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5877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3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duur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utnieuws.nl/sites/default/files/_thumbs/large/2014/week47/geld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81994"/>
            <a:ext cx="5904656" cy="397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C2141B2-2E90-42C0-A734-BD9E078E1A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1318" y="5373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5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goedkoop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2" descr="Afbeeldingsresultaat voor geld munt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052" name="Picture 4" descr="https://encrypted-tbn2.gstatic.com/images?q=tbn:ANd9GcRtVTmK99oEERYepHCi9fgkeieXrOXb4_QPbZKOvUDj83uS8z3HSQ&amp;reload=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12" y="1700808"/>
            <a:ext cx="6984776" cy="415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6F34992-C81C-4F11-90CA-A9739DEDA4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929" y="54535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1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3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1:</a:t>
            </a:r>
            <a:br>
              <a:rPr lang="nl-NL" dirty="0"/>
            </a:br>
            <a:r>
              <a:rPr lang="nl-NL" dirty="0"/>
              <a:t>de groente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7920880" cy="517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D81EA2-766C-411E-9E2E-D5FB626F5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051" y="2500713"/>
            <a:ext cx="4541914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588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dag 1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4" name="C4M2D1 Naar de markt en naar de winke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5" name="Afbeelding 4" descr="C:\Users\G.tenKlooster\AppData\Local\Microsoft\Windows\INetCache\Content.MSO\F43592C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14355"/>
            <a:ext cx="542925" cy="410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210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1</a:t>
            </a:r>
          </a:p>
        </p:txBody>
      </p:sp>
      <p:pic>
        <p:nvPicPr>
          <p:cNvPr id="5" name="Picture 2" descr="F:\Mondeling Nederlands\M.N. Origineel\MN origineel\MN cursus 4 origineel\MN cursus 1 origineel\MN-Cursus-1-Tapes\module 4\verhaalplaat hoofdpersonen cursus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976" y="1600200"/>
            <a:ext cx="640204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2284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1</a:t>
            </a:r>
          </a:p>
        </p:txBody>
      </p:sp>
      <p:pic>
        <p:nvPicPr>
          <p:cNvPr id="4" name="Tijdelijke aanduiding voor inhoud 3" descr="C:\Users\Gebruiker\Pictures\2012_05_18\klanklessen_001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437" y="1600200"/>
            <a:ext cx="6385126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805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groenteman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DG_5792428_5792428-_907782b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72816"/>
            <a:ext cx="4824535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ADC8D64-58B2-4475-AFD0-EFDCC5C6FE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0429" y="55691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2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4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1</a:t>
            </a:r>
          </a:p>
        </p:txBody>
      </p:sp>
      <p:pic>
        <p:nvPicPr>
          <p:cNvPr id="4" name="Tijdelijke aanduiding voor inhoud 3" descr="C:\Users\Gebruiker\Pictures\2012_05_18\klanklessen_001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437" y="1600200"/>
            <a:ext cx="6385126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28527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1</a:t>
            </a:r>
          </a:p>
        </p:txBody>
      </p:sp>
      <p:pic>
        <p:nvPicPr>
          <p:cNvPr id="4" name="Tijdelijke aanduiding voor inhoud 3" descr="C:\Users\Gebruiker\Pictures\2012_05_18\klanklessen_001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437" y="1600200"/>
            <a:ext cx="6385126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11490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1</a:t>
            </a:r>
          </a:p>
        </p:txBody>
      </p:sp>
      <p:pic>
        <p:nvPicPr>
          <p:cNvPr id="4" name="Tijdelijke aanduiding voor inhoud 3" descr="C:\Users\Gebruiker\Pictures\2012_05_18\klanklessen_001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437" y="1600200"/>
            <a:ext cx="6385126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41916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55576" y="836712"/>
            <a:ext cx="7740000" cy="4680000"/>
          </a:xfrm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chemeClr val="tx1"/>
                </a:solidFill>
                <a:latin typeface="+mj-lt"/>
              </a:rPr>
              <a:t>dag 2</a:t>
            </a:r>
          </a:p>
        </p:txBody>
      </p:sp>
    </p:spTree>
    <p:extLst>
      <p:ext uri="{BB962C8B-B14F-4D97-AF65-F5344CB8AC3E}">
        <p14:creationId xmlns:p14="http://schemas.microsoft.com/office/powerpoint/2010/main" val="9766987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opzij gaan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h_m_725189j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1983935"/>
            <a:ext cx="6048672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03416AE-7F30-4D82-B26F-FEF44053E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9493" y="55609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2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 de gek houden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lindagboek.nl/tijgervarkens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51573"/>
            <a:ext cx="5184575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679943D-E293-42F1-926F-3B4D005EA6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935" y="56386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2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rechter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stressboeken.nl/wp-content/uploads/2011/08/pijl-recht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2816"/>
            <a:ext cx="5256584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36DB3A1-2552-4A83-8935-31D8A6D752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5977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7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linker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idm.punt.nl/upload/pijl_link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82305"/>
            <a:ext cx="460851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FC49E62-F475-40AA-B209-ECBE5A9E7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930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8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 de rij</a:t>
            </a:r>
          </a:p>
        </p:txBody>
      </p:sp>
      <p:pic>
        <p:nvPicPr>
          <p:cNvPr id="4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www.zorglive.nl/images/sized/files/achtergrond/In_de_rij_voor_baan_in_de_zorg-300x300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916832"/>
            <a:ext cx="3528392" cy="3960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F065171-7024-4BFC-B5B1-B8C2403790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317" y="54064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2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woord van de dag 2: lusten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7632848" cy="503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elgische kinderen eten vaker groenten dan fruit (maar niet omdat ...">
            <a:extLst>
              <a:ext uri="{FF2B5EF4-FFF2-40B4-BE49-F238E27FC236}">
                <a16:creationId xmlns:a16="http://schemas.microsoft.com/office/drawing/2014/main" id="{EC81F7E3-F950-47A9-B69A-2365E39E8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813" y="2420888"/>
            <a:ext cx="4736355" cy="267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D3F2B88-D76E-40B6-9036-2BAF516DF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57332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6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mensen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olumn%20Multiculturele%20hutspot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6480720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A62527C-1481-4DDB-9D7B-16DA09FEE4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276" y="56309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4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>de taalfuncties van dag 2: 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Tegenspreken:</a:t>
            </a:r>
          </a:p>
          <a:p>
            <a:pPr lvl="0"/>
            <a:r>
              <a:rPr lang="nl-NL" dirty="0"/>
              <a:t>Bah, wat kinderachtig!</a:t>
            </a:r>
          </a:p>
          <a:p>
            <a:pPr lvl="0"/>
            <a:r>
              <a:rPr lang="nl-NL" dirty="0"/>
              <a:t>Wat vervelend!</a:t>
            </a:r>
          </a:p>
          <a:p>
            <a:pPr lvl="0"/>
            <a:r>
              <a:rPr lang="nl-NL" dirty="0"/>
              <a:t>Wat stom!</a:t>
            </a:r>
          </a:p>
          <a:p>
            <a:pPr lvl="0"/>
            <a:r>
              <a:rPr lang="nl-NL" dirty="0"/>
              <a:t>Wat onbeleefd!</a:t>
            </a:r>
          </a:p>
          <a:p>
            <a:r>
              <a:rPr lang="nl-NL" dirty="0"/>
              <a:t> </a:t>
            </a:r>
          </a:p>
          <a:p>
            <a:r>
              <a:rPr lang="nl-NL" dirty="0"/>
              <a:t>Je mening geven:</a:t>
            </a:r>
          </a:p>
          <a:p>
            <a:pPr lvl="0"/>
            <a:r>
              <a:rPr lang="nl-NL" dirty="0"/>
              <a:t>Ik lust geen…. Dat lust ik niet.</a:t>
            </a:r>
          </a:p>
          <a:p>
            <a:pPr lvl="0"/>
            <a:r>
              <a:rPr lang="nl-NL" dirty="0"/>
              <a:t>Ik ben dol op….</a:t>
            </a:r>
          </a:p>
        </p:txBody>
      </p:sp>
    </p:spTree>
    <p:extLst>
      <p:ext uri="{BB962C8B-B14F-4D97-AF65-F5344CB8AC3E}">
        <p14:creationId xmlns:p14="http://schemas.microsoft.com/office/powerpoint/2010/main" val="4150119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02000" y="1089000"/>
            <a:ext cx="7740000" cy="4680000"/>
          </a:xfrm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chemeClr val="tx1"/>
                </a:solidFill>
                <a:latin typeface="+mj-lt"/>
              </a:rPr>
              <a:t>dag 3</a:t>
            </a:r>
          </a:p>
        </p:txBody>
      </p:sp>
    </p:spTree>
    <p:extLst>
      <p:ext uri="{BB962C8B-B14F-4D97-AF65-F5344CB8AC3E}">
        <p14:creationId xmlns:p14="http://schemas.microsoft.com/office/powerpoint/2010/main" val="27605195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demonstratie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emonstratie_19_april_02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72817"/>
            <a:ext cx="5472608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729615A-5441-42F3-9720-50EFED07EF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376" y="54218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70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affiche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hfcm.nl/onderwijs/images/portfolio/pr_en_media/PCBO%20a3%20poster%20Kikker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0808"/>
            <a:ext cx="3456383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A210EC4-89CC-443A-9B62-BC7F52D39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278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0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fontein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ontein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5624"/>
            <a:ext cx="5688632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76B80C7-1C86-4833-BB88-233EFFA613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5073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7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gebouw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ebouw n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2816"/>
            <a:ext cx="5832648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67FB60F-7497-4AD8-8FCD-B5CE3DCEF3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5325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4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heg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kleuter.punt.nl/upload/heg_van_de_buurman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2817"/>
            <a:ext cx="496855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5D4C1F3-F59D-40FC-8A03-9A30BE50E7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277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7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hotel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hotel.info/media/hotel/pictures/220/220069/220069_aussen2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00808"/>
            <a:ext cx="5112568" cy="4320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A823904-B64B-495F-8869-981F8B7B9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432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3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kruispunt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erkeer groep 8 | Voorrang | Voor laten gaan | Junior Einstein">
            <a:extLst>
              <a:ext uri="{FF2B5EF4-FFF2-40B4-BE49-F238E27FC236}">
                <a16:creationId xmlns:a16="http://schemas.microsoft.com/office/drawing/2014/main" id="{D7E293A9-2B7A-4FD7-8C0C-D2F29C178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738" y="1691919"/>
            <a:ext cx="4342524" cy="434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DE144FA-53FB-4172-AF30-962D738E49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786" y="55352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4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metro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etro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6048672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1A257A3-89D1-4767-9215-9EAF9DE80D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931" y="54784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4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baard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littlesoft.nl/pngs/baard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00808"/>
            <a:ext cx="3744416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56C63BA-454C-429E-BC09-8BD7A56790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7498" y="56335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6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paal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aal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236" y="1703616"/>
            <a:ext cx="4171528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E5CC947-508F-430B-AE45-983A4C2195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54" y="54683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5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poppenkast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circusetoile.nl/media/jpg2011/poppenkast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667612"/>
            <a:ext cx="3134583" cy="4320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9F50F89-FEA3-4ADF-A378-2D555DCCB3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807" y="55007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6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schoorsteen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choorste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706" y="1700807"/>
            <a:ext cx="5292588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E06A290-C482-40E7-AD94-6E364C18EB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4952" y="54619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steiger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teiger+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03616"/>
            <a:ext cx="3384376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E4AFD2B-E665-4B0B-B517-ECC1B061B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636" y="5437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2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verkeer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wijzijndewijdewereldin.nl/foto/Thailand/Druk_verkeer_en_shoppen_maar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00808"/>
            <a:ext cx="4752528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863CF5F-660E-45F9-AE66-B3876BA0E1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285" y="54749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8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warenhuis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s://stock-foto.nationalebeeldbank.nl/nationalebeeldbank_2011-8-655155-2_winkelpand-hema-almere-centrum.jpe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00808"/>
            <a:ext cx="3024336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64D4BBC-6B1A-45FE-9C7A-C5BCD3FCC9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61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7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winkel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citymall-almere.nl/W/cms_sites/SITE_15260/images15260/ficheboutique_photo_bruna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00809"/>
            <a:ext cx="5112568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0D3BEBE-363B-4636-9453-DB141168CE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1955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06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winkelstraat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Winkels Citymall Almere verlengen huurcontract' - Almere Zaken">
            <a:extLst>
              <a:ext uri="{FF2B5EF4-FFF2-40B4-BE49-F238E27FC236}">
                <a16:creationId xmlns:a16="http://schemas.microsoft.com/office/drawing/2014/main" id="{F712527E-43CA-41A4-BFD2-06284B62F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60848"/>
            <a:ext cx="5838373" cy="352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BFE7F8C-3594-41FB-B741-11E9FE85A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309" y="54749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1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 het rond vliegen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tekentherapeut.nl/images/10storm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2"/>
          <a:stretch/>
        </p:blipFill>
        <p:spPr bwMode="auto">
          <a:xfrm>
            <a:off x="1691680" y="1844825"/>
            <a:ext cx="5688632" cy="4320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237D3E7-149C-4B8B-89C3-D42FD2E6D8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525" y="56906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5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tegenhouden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Verkeersregelaar houdt dikke lip over aan mishandeling tijdens ...">
            <a:extLst>
              <a:ext uri="{FF2B5EF4-FFF2-40B4-BE49-F238E27FC236}">
                <a16:creationId xmlns:a16="http://schemas.microsoft.com/office/drawing/2014/main" id="{523AF9F1-D9FD-405A-9037-99F8F3B4A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260" y="2036743"/>
            <a:ext cx="5897462" cy="385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8EEB507-9F46-4111-8ECF-C80C4420A2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596" y="57332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4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euro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 euro – Mireille">
            <a:extLst>
              <a:ext uri="{FF2B5EF4-FFF2-40B4-BE49-F238E27FC236}">
                <a16:creationId xmlns:a16="http://schemas.microsoft.com/office/drawing/2014/main" id="{C4AE03C3-3EF3-42F3-9D2A-5ED7F7719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22887"/>
            <a:ext cx="5256584" cy="490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B2B44B3-A65C-4707-86B7-052B2B796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281" y="55511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8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3:</a:t>
            </a:r>
            <a:br>
              <a:rPr lang="nl-NL" dirty="0"/>
            </a:br>
            <a:r>
              <a:rPr lang="nl-NL" dirty="0"/>
              <a:t>de schoorsteen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28092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choorste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085" y="2132856"/>
            <a:ext cx="6005830" cy="3803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99065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3</a:t>
            </a:r>
          </a:p>
        </p:txBody>
      </p:sp>
      <p:pic>
        <p:nvPicPr>
          <p:cNvPr id="4" name="Tijdelijke aanduiding voor inhoud 3" descr="C:\Users\Gebruiker\Pictures\2012_05_18\klanklessen_002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805" y="1600200"/>
            <a:ext cx="321439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93000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3</a:t>
            </a:r>
          </a:p>
        </p:txBody>
      </p:sp>
      <p:pic>
        <p:nvPicPr>
          <p:cNvPr id="4" name="Tijdelijke aanduiding voor inhoud 3" descr="C:\Users\Gebruiker\Pictures\2012_05_18\klanklessen_002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74116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3</a:t>
            </a:r>
          </a:p>
        </p:txBody>
      </p:sp>
      <p:pic>
        <p:nvPicPr>
          <p:cNvPr id="4" name="Tijdelijke aanduiding voor inhoud 3" descr="C:\Users\Gebruiker\Pictures\2012_05_18\klanklessen_002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25417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3</a:t>
            </a:r>
          </a:p>
        </p:txBody>
      </p:sp>
      <p:pic>
        <p:nvPicPr>
          <p:cNvPr id="4" name="Tijdelijke aanduiding voor inhoud 3" descr="C:\Users\Gebruiker\Pictures\2012_05_18\klanklessen_002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33749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02000" y="764704"/>
            <a:ext cx="7740000" cy="4680000"/>
          </a:xfrm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chemeClr val="tx1"/>
                </a:solidFill>
                <a:latin typeface="+mj-lt"/>
              </a:rPr>
              <a:t>dag 4</a:t>
            </a:r>
          </a:p>
        </p:txBody>
      </p:sp>
    </p:spTree>
    <p:extLst>
      <p:ext uri="{BB962C8B-B14F-4D97-AF65-F5344CB8AC3E}">
        <p14:creationId xmlns:p14="http://schemas.microsoft.com/office/powerpoint/2010/main" val="42039310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viltstiften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aber Castell Grip driekantige viltstiften | De Schrijfvriend">
            <a:extLst>
              <a:ext uri="{FF2B5EF4-FFF2-40B4-BE49-F238E27FC236}">
                <a16:creationId xmlns:a16="http://schemas.microsoft.com/office/drawing/2014/main" id="{2FD0CFC4-C942-4B5E-865F-1989D1E31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960" y="1648066"/>
            <a:ext cx="3960440" cy="443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5763861-39C5-4240-B9CC-98CCFAC740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8643" y="55909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18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plaksel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s://encrypted-tbn0.google.com/images?q=tbn:ANd9GcRgcWkTtdQgrh1eiNs4FL01JIPS-jlm8_8zvBb-soCWXBVwOku7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28800"/>
            <a:ext cx="3312368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D04C0F8-766A-4450-9A0B-A961608D04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9592" y="55339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4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4:</a:t>
            </a:r>
            <a:br>
              <a:rPr lang="nl-NL" dirty="0"/>
            </a:br>
            <a:r>
              <a:rPr lang="nl-NL" dirty="0"/>
              <a:t>het gebouw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813690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ebouw n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648" y="1772816"/>
            <a:ext cx="5695950" cy="4279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50390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55576" y="764704"/>
            <a:ext cx="7740000" cy="4680000"/>
          </a:xfrm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chemeClr val="tx1"/>
                </a:solidFill>
                <a:latin typeface="+mj-lt"/>
              </a:rPr>
              <a:t>dag 5</a:t>
            </a:r>
          </a:p>
        </p:txBody>
      </p:sp>
    </p:spTree>
    <p:extLst>
      <p:ext uri="{BB962C8B-B14F-4D97-AF65-F5344CB8AC3E}">
        <p14:creationId xmlns:p14="http://schemas.microsoft.com/office/powerpoint/2010/main" val="3658953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fruit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ruit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00808"/>
            <a:ext cx="5760640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7DCB1FE-EFD6-4588-8D57-82237C7E1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135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6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afwasborstel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ebshop.nedacsorbo.nl/media/catalog/product/cache/1/image/800x600/17f82f742ffe127f42dca9de82fb58b1/5/5/5588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00808"/>
            <a:ext cx="4752528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045678F-E255-440D-85B5-3CA4C31017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285" y="54784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5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afwasmiddel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static.fonq.nl/data/producten/20736-normaal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00808"/>
            <a:ext cx="4320480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93C28B5-A919-419C-BA73-83914C1E8A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8293" y="54278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5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bril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eyewishgroeneveld.nl/images/eyewish/63.-verschillen-met-mf-bril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39620"/>
            <a:ext cx="604867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25D4AB1-521C-4664-AE89-E3730109FE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121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3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handvol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wetenschap24.nl/.imaging/stk/wetenschap/photo/media/wetenschap/noorderlicht/artikelen/2003/March/11019842/original/11019842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2817"/>
            <a:ext cx="4896544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DD5B10F-4315-4B1D-95A7-B84D8748F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3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sop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t0.gstatic.com/images?q=tbn:ANd9GcR6peL7jpiU4UwQCUr-Dmo0qdhv-z98WsAKGJylV4fvwCo5fR0eyvXlVoJNQw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3384376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5" descr="sop_met_kader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3586202" cy="252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ED01403-A565-4F61-AC03-3D7AA6D6D9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9592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7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teiltje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bol.com | Kunststof afwasteil blauw - 9 liter - afwasbak / teiltje">
            <a:extLst>
              <a:ext uri="{FF2B5EF4-FFF2-40B4-BE49-F238E27FC236}">
                <a16:creationId xmlns:a16="http://schemas.microsoft.com/office/drawing/2014/main" id="{E22D043E-43AA-4555-9980-3A6F4DB6A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72" y="1844824"/>
            <a:ext cx="410445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2323C12-C154-4E74-87F3-37CD7A547E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8303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3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theedoek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fast.mediamatic.nl/f/jdhl/image/128/236-550-41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2816"/>
            <a:ext cx="4968552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F9785C7-B867-4305-A9E0-A6F061BC6C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6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afdrogen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oorden.wiki.kennisnet.nl/images/thumb/7/7d/AFDROGEN.JPG/120px-AFDROGEN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554" y="1772816"/>
            <a:ext cx="4752528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693E5FC-323F-4B89-B131-CC9F03892E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276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6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afwassen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members.home.nl/maavink/materialen/afwasse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00808"/>
            <a:ext cx="4176464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4EB5E5E-131E-47CB-9942-CE4E09F22F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1746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8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druppen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voorbeginners.net/wp-content/uploads/2011/08/druppende-kraa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36812"/>
            <a:ext cx="5328592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0609D8B-DE2B-42E8-A4CF-25D15424E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2269" y="56778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6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geld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Ecotax terugvr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1757505"/>
            <a:ext cx="4680520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F92FBA3-9252-4C7F-B372-951A60518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4287" y="56182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9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drijven-zinken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rijven_zinken_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192" y="2028824"/>
            <a:ext cx="2765976" cy="33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5" descr="drijven_zinken_2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" t="51498" r="1930" b="1006"/>
          <a:stretch/>
        </p:blipFill>
        <p:spPr bwMode="auto">
          <a:xfrm>
            <a:off x="6406688" y="5013176"/>
            <a:ext cx="1912819" cy="100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5" descr="drijven_zinken_2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937111" y="1644469"/>
            <a:ext cx="2070927" cy="106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F812345-A734-4B90-93C1-922A2A799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0567" y="55932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9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 handje helpen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picturedavid.nl/wordpress/wp-content/uploads/2011/11/Liefde-is...-elkaar-helpe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550" y="1736812"/>
            <a:ext cx="4824536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4F3B45F-4845-4044-9BA6-A0FEDEC7B8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6112" y="54459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39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kauwen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static1.goedgevoel.be/static/photo/2009/10/0/0/media_xl_118855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6552728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1BD466D-2FEE-49CF-A171-D859CC655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0179" y="54805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5:</a:t>
            </a:r>
            <a:br>
              <a:rPr lang="nl-NL" dirty="0"/>
            </a:br>
            <a:r>
              <a:rPr lang="nl-NL"/>
              <a:t>een handje helpen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39552" y="1484784"/>
            <a:ext cx="8136904" cy="489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picturedavid.nl/wordpress/wp-content/uploads/2011/11/Liefde-is...-elkaar-helpe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708" y="1916832"/>
            <a:ext cx="5906770" cy="39376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1223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groente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urprises in Store: ontwikkelingen in groente en fruit - Distrifood">
            <a:extLst>
              <a:ext uri="{FF2B5EF4-FFF2-40B4-BE49-F238E27FC236}">
                <a16:creationId xmlns:a16="http://schemas.microsoft.com/office/drawing/2014/main" id="{01810BF2-56B5-47AA-AE18-873D8104A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04864"/>
            <a:ext cx="454476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5EBAF91-F89A-4870-BBD4-5DEE7AE050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4466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7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286</Words>
  <Application>Microsoft Office PowerPoint</Application>
  <PresentationFormat>Diavoorstelling (4:3)</PresentationFormat>
  <Paragraphs>102</Paragraphs>
  <Slides>83</Slides>
  <Notes>0</Notes>
  <HiddenSlides>0</HiddenSlides>
  <MMClips>64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83</vt:i4>
      </vt:variant>
    </vt:vector>
  </HeadingPairs>
  <TitlesOfParts>
    <vt:vector size="87" baseType="lpstr">
      <vt:lpstr>Arial</vt:lpstr>
      <vt:lpstr>Calibri</vt:lpstr>
      <vt:lpstr>Century Gothic</vt:lpstr>
      <vt:lpstr>Kantoorthema</vt:lpstr>
      <vt:lpstr>PowerPoint-presentatie</vt:lpstr>
      <vt:lpstr>de buurvrouw</vt:lpstr>
      <vt:lpstr>de groenteman</vt:lpstr>
      <vt:lpstr>de mensen</vt:lpstr>
      <vt:lpstr>de baard</vt:lpstr>
      <vt:lpstr>de euro</vt:lpstr>
      <vt:lpstr>het fruit</vt:lpstr>
      <vt:lpstr>het geld</vt:lpstr>
      <vt:lpstr>de groente</vt:lpstr>
      <vt:lpstr>de komkommer</vt:lpstr>
      <vt:lpstr>het krentenbrood</vt:lpstr>
      <vt:lpstr>de mand</vt:lpstr>
      <vt:lpstr>de markt</vt:lpstr>
      <vt:lpstr>de mayonaise</vt:lpstr>
      <vt:lpstr>de peer (peren)</vt:lpstr>
      <vt:lpstr>de rol beschuit</vt:lpstr>
      <vt:lpstr>de snor</vt:lpstr>
      <vt:lpstr>de tomaat (tomaten)</vt:lpstr>
      <vt:lpstr>de winkel</vt:lpstr>
      <vt:lpstr>de wortel (wortelen)</vt:lpstr>
      <vt:lpstr>aan de beurt zijn</vt:lpstr>
      <vt:lpstr>dol zijn op</vt:lpstr>
      <vt:lpstr>lusten</vt:lpstr>
      <vt:lpstr>duur</vt:lpstr>
      <vt:lpstr>goedkoop</vt:lpstr>
      <vt:lpstr>het woord van de dag 1: de groente</vt:lpstr>
      <vt:lpstr>Het verhaal dag 1 Klik op </vt:lpstr>
      <vt:lpstr>De verhaalplaten van dag 1</vt:lpstr>
      <vt:lpstr>de verhaalplaten van dag 1</vt:lpstr>
      <vt:lpstr>de verhaalplaten van dag 1</vt:lpstr>
      <vt:lpstr>de verhaalplaten van dag 1</vt:lpstr>
      <vt:lpstr>de verhaalplaten van dag 1</vt:lpstr>
      <vt:lpstr>PowerPoint-presentatie</vt:lpstr>
      <vt:lpstr>opzij gaan</vt:lpstr>
      <vt:lpstr>voor de gek houden</vt:lpstr>
      <vt:lpstr>rechter</vt:lpstr>
      <vt:lpstr>linker</vt:lpstr>
      <vt:lpstr>in de rij</vt:lpstr>
      <vt:lpstr>Het woord van de dag 2: lusten</vt:lpstr>
      <vt:lpstr> de taalfuncties van dag 2:  </vt:lpstr>
      <vt:lpstr>PowerPoint-presentatie</vt:lpstr>
      <vt:lpstr>de demonstratie</vt:lpstr>
      <vt:lpstr>de affiche</vt:lpstr>
      <vt:lpstr>de fontein</vt:lpstr>
      <vt:lpstr>het gebouw</vt:lpstr>
      <vt:lpstr>de heg</vt:lpstr>
      <vt:lpstr>het hotel</vt:lpstr>
      <vt:lpstr>het kruispunt</vt:lpstr>
      <vt:lpstr>de metro</vt:lpstr>
      <vt:lpstr>de paal</vt:lpstr>
      <vt:lpstr>de poppenkast</vt:lpstr>
      <vt:lpstr>de schoorsteen</vt:lpstr>
      <vt:lpstr>de steiger</vt:lpstr>
      <vt:lpstr>het verkeer</vt:lpstr>
      <vt:lpstr>het warenhuis</vt:lpstr>
      <vt:lpstr>de winkel</vt:lpstr>
      <vt:lpstr>de winkelstraat</vt:lpstr>
      <vt:lpstr>in het rond vliegen</vt:lpstr>
      <vt:lpstr>tegenhouden</vt:lpstr>
      <vt:lpstr>het woord van de dag 3: de schoorsteen</vt:lpstr>
      <vt:lpstr>de verhaalplaten van dag 3</vt:lpstr>
      <vt:lpstr>de verhaalplaten van dag 3</vt:lpstr>
      <vt:lpstr>de verhaalplaten van dag 3</vt:lpstr>
      <vt:lpstr>de verhaalplaten van dag 3</vt:lpstr>
      <vt:lpstr>PowerPoint-presentatie</vt:lpstr>
      <vt:lpstr>de viltstiften</vt:lpstr>
      <vt:lpstr>het plaksel</vt:lpstr>
      <vt:lpstr>het woord van de dag 4: het gebouw</vt:lpstr>
      <vt:lpstr>PowerPoint-presentatie</vt:lpstr>
      <vt:lpstr>de afwasborstel</vt:lpstr>
      <vt:lpstr>het afwasmiddel</vt:lpstr>
      <vt:lpstr>de bril</vt:lpstr>
      <vt:lpstr>de handvol</vt:lpstr>
      <vt:lpstr>het sop</vt:lpstr>
      <vt:lpstr>het teiltje</vt:lpstr>
      <vt:lpstr>de theedoek</vt:lpstr>
      <vt:lpstr>afdrogen</vt:lpstr>
      <vt:lpstr>afwassen</vt:lpstr>
      <vt:lpstr>druppen</vt:lpstr>
      <vt:lpstr>drijven-zinken</vt:lpstr>
      <vt:lpstr>een handje helpen</vt:lpstr>
      <vt:lpstr>kauwen</vt:lpstr>
      <vt:lpstr>het woord van de dag 5: een handje helpen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woordkaarten van  C4 M2</dc:title>
  <dc:creator>Gebruiker</dc:creator>
  <cp:lastModifiedBy>Gabriëlle ten Klooster</cp:lastModifiedBy>
  <cp:revision>22</cp:revision>
  <dcterms:created xsi:type="dcterms:W3CDTF">2015-07-09T20:54:50Z</dcterms:created>
  <dcterms:modified xsi:type="dcterms:W3CDTF">2021-02-25T10:08:26Z</dcterms:modified>
  <cp:contentStatus>Definitief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