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325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3" r:id="rId40"/>
    <p:sldId id="292" r:id="rId41"/>
    <p:sldId id="326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7" r:id="rId69"/>
    <p:sldId id="320" r:id="rId70"/>
    <p:sldId id="321" r:id="rId71"/>
    <p:sldId id="322" r:id="rId72"/>
    <p:sldId id="323" r:id="rId73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85" autoAdjust="0"/>
    <p:restoredTop sz="94660"/>
  </p:normalViewPr>
  <p:slideViewPr>
    <p:cSldViewPr>
      <p:cViewPr varScale="1">
        <p:scale>
          <a:sx n="69" d="100"/>
          <a:sy n="69" d="100"/>
        </p:scale>
        <p:origin x="159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548F1-DC09-4C4F-AC06-C229E9F004B0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24E60-E53B-4C30-B9E2-0A41236D1F9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8454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548F1-DC09-4C4F-AC06-C229E9F004B0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24E60-E53B-4C30-B9E2-0A41236D1F9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8667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548F1-DC09-4C4F-AC06-C229E9F004B0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24E60-E53B-4C30-B9E2-0A41236D1F9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5855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548F1-DC09-4C4F-AC06-C229E9F004B0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24E60-E53B-4C30-B9E2-0A41236D1F9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3209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548F1-DC09-4C4F-AC06-C229E9F004B0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24E60-E53B-4C30-B9E2-0A41236D1F9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9620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548F1-DC09-4C4F-AC06-C229E9F004B0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24E60-E53B-4C30-B9E2-0A41236D1F9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9585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548F1-DC09-4C4F-AC06-C229E9F004B0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24E60-E53B-4C30-B9E2-0A41236D1F9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3642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548F1-DC09-4C4F-AC06-C229E9F004B0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24E60-E53B-4C30-B9E2-0A41236D1F9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2303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548F1-DC09-4C4F-AC06-C229E9F004B0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24E60-E53B-4C30-B9E2-0A41236D1F9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6000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548F1-DC09-4C4F-AC06-C229E9F004B0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24E60-E53B-4C30-B9E2-0A41236D1F9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5669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548F1-DC09-4C4F-AC06-C229E9F004B0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24E60-E53B-4C30-B9E2-0A41236D1F9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135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548F1-DC09-4C4F-AC06-C229E9F004B0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224E60-E53B-4C30-B9E2-0A41236D1F9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0426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20.jpe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30.jpeg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31.jpeg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32.jpeg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33.jpeg"/><Relationship Id="rId4" Type="http://schemas.openxmlformats.org/officeDocument/2006/relationships/image" Target="../media/image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34.jpeg"/><Relationship Id="rId4" Type="http://schemas.openxmlformats.org/officeDocument/2006/relationships/image" Target="../media/image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35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36.jpeg"/><Relationship Id="rId4" Type="http://schemas.openxmlformats.org/officeDocument/2006/relationships/image" Target="../media/image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37.png"/><Relationship Id="rId4" Type="http://schemas.openxmlformats.org/officeDocument/2006/relationships/image" Target="../media/image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38.jpeg"/><Relationship Id="rId4" Type="http://schemas.openxmlformats.org/officeDocument/2006/relationships/image" Target="../media/image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.png"/><Relationship Id="rId5" Type="http://schemas.openxmlformats.org/officeDocument/2006/relationships/image" Target="../media/image39.jpeg"/><Relationship Id="rId4" Type="http://schemas.openxmlformats.org/officeDocument/2006/relationships/image" Target="../media/image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image" Target="../media/image40.png"/><Relationship Id="rId4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.png"/><Relationship Id="rId5" Type="http://schemas.openxmlformats.org/officeDocument/2006/relationships/image" Target="../media/image41.gif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png"/><Relationship Id="rId5" Type="http://schemas.openxmlformats.org/officeDocument/2006/relationships/image" Target="../media/image42.jpeg"/><Relationship Id="rId4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png"/><Relationship Id="rId5" Type="http://schemas.openxmlformats.org/officeDocument/2006/relationships/image" Target="../media/image43.jpeg"/><Relationship Id="rId4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.png"/><Relationship Id="rId5" Type="http://schemas.openxmlformats.org/officeDocument/2006/relationships/image" Target="../media/image44.jpeg"/><Relationship Id="rId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.png"/><Relationship Id="rId5" Type="http://schemas.openxmlformats.org/officeDocument/2006/relationships/image" Target="../media/image38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1.mp4"/><Relationship Id="rId1" Type="http://schemas.microsoft.com/office/2007/relationships/media" Target="../media/media31.mp4"/><Relationship Id="rId5" Type="http://schemas.openxmlformats.org/officeDocument/2006/relationships/image" Target="../media/image22.png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3.png"/><Relationship Id="rId5" Type="http://schemas.openxmlformats.org/officeDocument/2006/relationships/image" Target="../media/image50.jpeg"/><Relationship Id="rId4" Type="http://schemas.openxmlformats.org/officeDocument/2006/relationships/image" Target="../media/image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3.png"/><Relationship Id="rId5" Type="http://schemas.openxmlformats.org/officeDocument/2006/relationships/image" Target="../media/image51.jpeg"/><Relationship Id="rId4" Type="http://schemas.openxmlformats.org/officeDocument/2006/relationships/image" Target="../media/image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3.png"/><Relationship Id="rId5" Type="http://schemas.openxmlformats.org/officeDocument/2006/relationships/image" Target="../media/image52.jpeg"/><Relationship Id="rId4" Type="http://schemas.openxmlformats.org/officeDocument/2006/relationships/image" Target="../media/image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3.png"/><Relationship Id="rId5" Type="http://schemas.openxmlformats.org/officeDocument/2006/relationships/image" Target="../media/image53.jpeg"/><Relationship Id="rId4" Type="http://schemas.openxmlformats.org/officeDocument/2006/relationships/image" Target="../media/image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3.png"/><Relationship Id="rId5" Type="http://schemas.openxmlformats.org/officeDocument/2006/relationships/image" Target="../media/image54.jpeg"/><Relationship Id="rId4" Type="http://schemas.openxmlformats.org/officeDocument/2006/relationships/image" Target="../media/image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3.png"/><Relationship Id="rId5" Type="http://schemas.openxmlformats.org/officeDocument/2006/relationships/image" Target="../media/image55.jpeg"/><Relationship Id="rId4" Type="http://schemas.openxmlformats.org/officeDocument/2006/relationships/image" Target="../media/image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3.png"/><Relationship Id="rId5" Type="http://schemas.openxmlformats.org/officeDocument/2006/relationships/image" Target="../media/image56.jpeg"/><Relationship Id="rId4" Type="http://schemas.openxmlformats.org/officeDocument/2006/relationships/image" Target="../media/image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3.png"/><Relationship Id="rId5" Type="http://schemas.openxmlformats.org/officeDocument/2006/relationships/image" Target="../media/image57.jpeg"/><Relationship Id="rId4" Type="http://schemas.openxmlformats.org/officeDocument/2006/relationships/image" Target="../media/image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3.png"/><Relationship Id="rId5" Type="http://schemas.openxmlformats.org/officeDocument/2006/relationships/image" Target="../media/image58.jpeg"/><Relationship Id="rId4" Type="http://schemas.openxmlformats.org/officeDocument/2006/relationships/image" Target="../media/image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3.png"/><Relationship Id="rId5" Type="http://schemas.openxmlformats.org/officeDocument/2006/relationships/image" Target="../media/image59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3.png"/><Relationship Id="rId5" Type="http://schemas.openxmlformats.org/officeDocument/2006/relationships/image" Target="../media/image60.jpeg"/><Relationship Id="rId4" Type="http://schemas.openxmlformats.org/officeDocument/2006/relationships/image" Target="../media/image1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3.png"/><Relationship Id="rId5" Type="http://schemas.openxmlformats.org/officeDocument/2006/relationships/image" Target="../media/image61.jpeg"/><Relationship Id="rId4" Type="http://schemas.openxmlformats.org/officeDocument/2006/relationships/image" Target="../media/image1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3.png"/><Relationship Id="rId5" Type="http://schemas.openxmlformats.org/officeDocument/2006/relationships/image" Target="../media/image42.jpeg"/><Relationship Id="rId4" Type="http://schemas.openxmlformats.org/officeDocument/2006/relationships/image" Target="../media/image1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1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3.png"/><Relationship Id="rId5" Type="http://schemas.openxmlformats.org/officeDocument/2006/relationships/image" Target="../media/image64.jpeg"/><Relationship Id="rId4" Type="http://schemas.openxmlformats.org/officeDocument/2006/relationships/image" Target="../media/image1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3.png"/><Relationship Id="rId5" Type="http://schemas.openxmlformats.org/officeDocument/2006/relationships/image" Target="../media/image65.jpeg"/><Relationship Id="rId4" Type="http://schemas.openxmlformats.org/officeDocument/2006/relationships/image" Target="../media/image1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3.png"/><Relationship Id="rId5" Type="http://schemas.openxmlformats.org/officeDocument/2006/relationships/image" Target="../media/image66.jpeg"/><Relationship Id="rId4" Type="http://schemas.openxmlformats.org/officeDocument/2006/relationships/image" Target="../media/image1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iSNiEzRV7Rk&amp;list=PLmlPkTFID-Du1VMjRuqSfi_bbqf-0UAVv&amp;index=24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4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4400" b="1" dirty="0">
                <a:solidFill>
                  <a:srgbClr val="FF0000"/>
                </a:solidFill>
                <a:latin typeface="+mj-lt"/>
              </a:rPr>
              <a:t>de woorden van cursus 3 </a:t>
            </a:r>
          </a:p>
          <a:p>
            <a:pPr marL="0" indent="0" algn="ctr">
              <a:buNone/>
            </a:pPr>
            <a:r>
              <a:rPr lang="nl-NL" sz="4400" b="1" dirty="0">
                <a:solidFill>
                  <a:srgbClr val="FF0000"/>
                </a:solidFill>
                <a:latin typeface="+mj-lt"/>
              </a:rPr>
              <a:t>module 6</a:t>
            </a:r>
          </a:p>
        </p:txBody>
      </p:sp>
    </p:spTree>
    <p:extLst>
      <p:ext uri="{BB962C8B-B14F-4D97-AF65-F5344CB8AC3E}">
        <p14:creationId xmlns:p14="http://schemas.microsoft.com/office/powerpoint/2010/main" val="17748379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help!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nw%20ws%20help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1772816"/>
            <a:ext cx="3744415" cy="324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http://www.nieuwsdossier.nl/wp-content/uploads/2007/04/sos_als_universeel_noodsignaal_erkend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72816"/>
            <a:ext cx="3362816" cy="324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F038BE0-AD3E-4E7F-8F88-887BD1EC66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6340" y="58052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88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9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pas op!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untitled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68446"/>
            <a:ext cx="3096344" cy="4464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5A0802E-5FCA-4A42-9E50-BF0EDD40BC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6165" y="56896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08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stampvol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volle_bus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628800"/>
            <a:ext cx="4320480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0DEBF82-08CC-4701-A10B-309D9C3555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8930" y="54854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1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bovenaan-onderaan (de trap)</a:t>
            </a:r>
          </a:p>
        </p:txBody>
      </p:sp>
      <p:pic>
        <p:nvPicPr>
          <p:cNvPr id="4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http://www.loukbourcoaching.nl/assets/images/louktrap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44824"/>
            <a:ext cx="3024336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 descr="http://www.jeroenenemmy.nl/images/2012-08/2012-08-19-18.22.16-medium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86120"/>
            <a:ext cx="2986886" cy="4091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84A0334-01AA-45F1-8CAC-A530F35EAB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5576" y="53899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17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onderin (de kast)</a:t>
            </a:r>
          </a:p>
        </p:txBody>
      </p:sp>
      <p:pic>
        <p:nvPicPr>
          <p:cNvPr id="5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ilovefashionnews.nl/ilovefashionnewsonline/wp-content/uploads/2012/05/Ik-ben-net-verhuisd-dus-mijn-kast-is-eigenlijk-nog-1-grote-chaos.-Mijn-schoenenkast-is-nog-niet-in-gebruik-dus-nu-staan-ze-tijdelijk-onderin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916832"/>
            <a:ext cx="4752528" cy="3888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C5C8EDB-62A3-4A12-80D3-100C9ED66D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4966" y="53687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38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Het woord van de dag 1: de botsing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7848872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http://4.bp.blogspot.com/_5szViv4sGeE/TCpYG5tQZ_I/AAAAAAAAJ4Y/ZL--YdKwpHE/s1600/29-06-10-Gewonden-bij-kop-staart-aanrijding-04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38"/>
          <a:stretch/>
        </p:blipFill>
        <p:spPr bwMode="auto">
          <a:xfrm>
            <a:off x="1475656" y="1844824"/>
            <a:ext cx="6257152" cy="37444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9654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Het verhaal dag 1</a:t>
            </a:r>
            <a:br>
              <a:rPr lang="nl-NL" dirty="0" smtClean="0"/>
            </a:br>
            <a:r>
              <a:rPr lang="nl-NL" dirty="0" smtClean="0"/>
              <a:t>Klik op </a:t>
            </a:r>
            <a:endParaRPr lang="nl-NL" dirty="0"/>
          </a:p>
        </p:txBody>
      </p:sp>
      <p:pic>
        <p:nvPicPr>
          <p:cNvPr id="4" name="C3M6D1 Help, een aanrijd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  <p:pic>
        <p:nvPicPr>
          <p:cNvPr id="5" name="Afbeelding 4" descr="C:\Users\G.tenKlooster\AppData\Local\Microsoft\Windows\INetCache\Content.MSO\8E53A42E.tmp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004440"/>
            <a:ext cx="476250" cy="3594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493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b="1" dirty="0"/>
              <a:t>de verhaalplaten van dag 1</a:t>
            </a:r>
            <a:br>
              <a:rPr lang="nl-NL" b="1" dirty="0"/>
            </a:br>
            <a:endParaRPr lang="nl-NL" b="1" dirty="0"/>
          </a:p>
        </p:txBody>
      </p:sp>
      <p:pic>
        <p:nvPicPr>
          <p:cNvPr id="4" name="Tijdelijke aanduiding voor inhoud 3" descr="D:\M.N. Origineel\MN origineel\MN cursus 3 origineel\ced 3\module 6\hoofdpersoon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438" y="1600200"/>
            <a:ext cx="638912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8505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b="1" dirty="0"/>
              <a:t>de verhaalplaten van dag 1</a:t>
            </a:r>
            <a:br>
              <a:rPr lang="nl-NL" b="1" dirty="0"/>
            </a:br>
            <a:endParaRPr lang="nl-NL" b="1" dirty="0"/>
          </a:p>
        </p:txBody>
      </p:sp>
      <p:pic>
        <p:nvPicPr>
          <p:cNvPr id="4" name="Tijdelijke aanduiding voor inhoud 3" descr="D:\M.N. Origineel\MN origineel\MN cursus 3 origineel\ced 3\module 6\C3 M6 D1 Help, een aanrijding 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438" y="1600200"/>
            <a:ext cx="638912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28057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b="1" dirty="0"/>
              <a:t>de verhaalplaten van dag 1</a:t>
            </a:r>
            <a:br>
              <a:rPr lang="nl-NL" b="1" dirty="0"/>
            </a:br>
            <a:endParaRPr lang="nl-NL" b="1" dirty="0"/>
          </a:p>
        </p:txBody>
      </p:sp>
      <p:pic>
        <p:nvPicPr>
          <p:cNvPr id="4" name="Tijdelijke aanduiding voor inhoud 3" descr="D:\M.N. Origineel\MN origineel\MN cursus 3 origineel\ced 3\module 6\C3 M6 D1 Help, een aanrijding 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438" y="1600200"/>
            <a:ext cx="638912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5715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02000" y="908720"/>
            <a:ext cx="7740000" cy="4680000"/>
          </a:xfrm>
        </p:spPr>
        <p:txBody>
          <a:bodyPr>
            <a:normAutofit/>
          </a:bodyPr>
          <a:lstStyle/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nl-NL" sz="4400" b="1" dirty="0">
              <a:solidFill>
                <a:schemeClr val="tx1"/>
              </a:solidFill>
              <a:latin typeface="+mj-lt"/>
            </a:endParaRPr>
          </a:p>
          <a:p>
            <a:r>
              <a:rPr lang="nl-NL" sz="4400" b="1" dirty="0">
                <a:solidFill>
                  <a:srgbClr val="FF0000"/>
                </a:solidFill>
                <a:latin typeface="+mj-lt"/>
              </a:rPr>
              <a:t>dag 1</a:t>
            </a:r>
          </a:p>
        </p:txBody>
      </p:sp>
    </p:spTree>
    <p:extLst>
      <p:ext uri="{BB962C8B-B14F-4D97-AF65-F5344CB8AC3E}">
        <p14:creationId xmlns:p14="http://schemas.microsoft.com/office/powerpoint/2010/main" val="37805567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b="1" dirty="0"/>
              <a:t>de verhaalplaten van dag 1</a:t>
            </a:r>
            <a:br>
              <a:rPr lang="nl-NL" b="1" dirty="0"/>
            </a:br>
            <a:endParaRPr lang="nl-NL" b="1" dirty="0"/>
          </a:p>
        </p:txBody>
      </p:sp>
      <p:pic>
        <p:nvPicPr>
          <p:cNvPr id="4" name="Tijdelijke aanduiding voor inhoud 3" descr="D:\M.N. Origineel\MN origineel\MN cursus 3 origineel\ced 3\module 6\C3 M6 D1 Help, een aanrijding 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438" y="1600200"/>
            <a:ext cx="638912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27981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b="1" dirty="0"/>
              <a:t>de verhaalplaten van dag 1</a:t>
            </a:r>
            <a:br>
              <a:rPr lang="nl-NL" b="1" dirty="0"/>
            </a:br>
            <a:endParaRPr lang="nl-NL" b="1" dirty="0"/>
          </a:p>
        </p:txBody>
      </p:sp>
      <p:pic>
        <p:nvPicPr>
          <p:cNvPr id="5" name="Tijdelijke aanduiding voor inhoud 4" descr="D:\M.N. Origineel\MN origineel\MN cursus 3 origineel\ced 3\module 6\C3 M6 D1 Help, een aanrijding 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438" y="1600200"/>
            <a:ext cx="638912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07528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02000" y="908720"/>
            <a:ext cx="7740000" cy="4680000"/>
          </a:xfrm>
        </p:spPr>
        <p:txBody>
          <a:bodyPr>
            <a:normAutofit/>
          </a:bodyPr>
          <a:lstStyle/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nl-NL" sz="4400" b="1" dirty="0">
                <a:solidFill>
                  <a:srgbClr val="FF0000"/>
                </a:solidFill>
                <a:latin typeface="+mj-lt"/>
              </a:rPr>
              <a:t>dag 2 en 3</a:t>
            </a:r>
          </a:p>
        </p:txBody>
      </p:sp>
    </p:spTree>
    <p:extLst>
      <p:ext uri="{BB962C8B-B14F-4D97-AF65-F5344CB8AC3E}">
        <p14:creationId xmlns:p14="http://schemas.microsoft.com/office/powerpoint/2010/main" val="31484783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rotjongen- de rotmeid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kennislink.nl/system/files/000/069/601/large/3531445744_ff195f5651_z.jpg?128272806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00808"/>
            <a:ext cx="3744416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http://blog.bibelebon.nl/wp-content/uploads/2011/12/pesten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00808"/>
            <a:ext cx="3357225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89EF5DA-76BE-4F93-91F7-FDD993BC0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2541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4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blok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VHTK-0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72816"/>
            <a:ext cx="4320480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37CFCA4-AD8D-47B8-A6A5-5123DED6B8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0616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85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kusje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kusje moeder kind">
            <a:extLst>
              <a:ext uri="{FF2B5EF4-FFF2-40B4-BE49-F238E27FC236}">
                <a16:creationId xmlns:a16="http://schemas.microsoft.com/office/drawing/2014/main" id="{5A30956A-028C-4D64-ABB4-67DADB9A9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932" y="1931135"/>
            <a:ext cx="5796136" cy="386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07EB994-3E12-4DB4-B3C1-84A819AAA6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065" y="55515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25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slappe lach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michja81.files.wordpress.com/2011/06/slappelach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00808"/>
            <a:ext cx="3384376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F44A958-1C3F-436C-A442-6C0358DC0A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2644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8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afblijven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s://stock-foto.nationalebeeldbank.nl/nationalebeeldbank_2011-10-670607-2_close-up-van-een-pas-geverfde-bank.jpe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72817"/>
            <a:ext cx="5400600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7976199-1E4B-4F84-BF77-FDCF0A15EB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8941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28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afpakken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Afbeeldingsresultaat voor afpakken ki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44824"/>
            <a:ext cx="6041547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5F7AEE1-679E-4E41-80F9-B8ED42FDE8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046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6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 elkaar slaan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Afbeeldingsresultaat voor kinderen vecht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988840"/>
            <a:ext cx="4968552" cy="372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2418D7A-6C26-48A7-82F9-94859F76F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6193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08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sufferd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Schuld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764" y="1844824"/>
            <a:ext cx="4248472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B1B5296-A4FD-4FDA-A18D-CDB3F84703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6186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32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dreigen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kindervoedingscentrum.nl/wp-content/uploads/2011/01/dreigen-met-eten-kind-300x198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510" y="1736812"/>
            <a:ext cx="5544616" cy="4248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CA49E91-D10E-4328-AC76-5609F814F5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5603" y="56472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59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stampen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stamping with feet">
            <a:extLst>
              <a:ext uri="{FF2B5EF4-FFF2-40B4-BE49-F238E27FC236}">
                <a16:creationId xmlns:a16="http://schemas.microsoft.com/office/drawing/2014/main" id="{15C1FD7F-B222-490E-8AB8-5B3AA56E2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83" y="1888083"/>
            <a:ext cx="3168634" cy="376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E2CE9CA-A4EE-40A3-AE84-FABE226CBC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8577" y="54129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86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troosten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59" y="137677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e result for comfort child">
            <a:extLst>
              <a:ext uri="{FF2B5EF4-FFF2-40B4-BE49-F238E27FC236}">
                <a16:creationId xmlns:a16="http://schemas.microsoft.com/office/drawing/2014/main" id="{20E24584-BB45-4818-8F92-8AC116494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742" y="1921539"/>
            <a:ext cx="5652120" cy="376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DCB2CC7-2A3B-4108-9941-09A1CC3419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6896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27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wegwezen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run for a bear">
            <a:extLst>
              <a:ext uri="{FF2B5EF4-FFF2-40B4-BE49-F238E27FC236}">
                <a16:creationId xmlns:a16="http://schemas.microsoft.com/office/drawing/2014/main" id="{57C71406-8D21-4756-A179-02FEE5678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714" y="2051045"/>
            <a:ext cx="6444208" cy="362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49C441C-9EEE-4065-9E21-115DAA4D46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9563" y="56938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54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beledigd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Image result for insult">
            <a:extLst>
              <a:ext uri="{FF2B5EF4-FFF2-40B4-BE49-F238E27FC236}">
                <a16:creationId xmlns:a16="http://schemas.microsoft.com/office/drawing/2014/main" id="{C6ABE07A-931A-4059-990E-59AD3FBB9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280" y="1860462"/>
            <a:ext cx="4005437" cy="400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D9E01B8-8004-4ED2-8F73-28F02A7658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8930" y="53616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79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dom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cantrip.org/images/stupid02.g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72816"/>
            <a:ext cx="5256584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7842E8E-305F-4932-BEE3-5D0A6E87A2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8930" y="54430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435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lief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farm1.static.flickr.com/185/447002877_72022c0bb0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00808"/>
            <a:ext cx="4824536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9E7DD46-F5FD-49BD-85F6-E9176484E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7322" y="53729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94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ondersteboven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onderstebov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40" y="1700809"/>
            <a:ext cx="4680519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A8E4D79-386E-4545-8F0B-2AA6D30D0F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8930" y="54430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78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gemeen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www.schoolbieb.nl/uploadedImages/images/DOSSIERS%20PO/1051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00808"/>
            <a:ext cx="5040560" cy="4104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48D69BC-1AA9-459C-B8DE-268C68EF06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0649" y="54769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45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troosten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59" y="137677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comfort child">
            <a:extLst>
              <a:ext uri="{FF2B5EF4-FFF2-40B4-BE49-F238E27FC236}">
                <a16:creationId xmlns:a16="http://schemas.microsoft.com/office/drawing/2014/main" id="{209D870E-77B3-4B54-AC88-DF132A60E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255" y="1897361"/>
            <a:ext cx="5844346" cy="389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89B94E7-E259-4942-8FDB-2739D1E38B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0025" y="55499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2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aanrijding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4.bp.blogspot.com/_5szViv4sGeE/TCpYG5tQZ_I/AAAAAAAAJ4Y/ZL--YdKwpHE/s1600/29-06-10-Gewonden-bij-kop-staart-aanrijding-04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95"/>
          <a:stretch/>
        </p:blipFill>
        <p:spPr bwMode="auto">
          <a:xfrm>
            <a:off x="1403648" y="1682406"/>
            <a:ext cx="6336704" cy="4266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D6F6919-4E4D-4225-BB57-1DE62FFA89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1925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4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het woord van de dag 2 en 3: troosten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39552" y="1412776"/>
            <a:ext cx="7998717" cy="51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comfort child">
            <a:extLst>
              <a:ext uri="{FF2B5EF4-FFF2-40B4-BE49-F238E27FC236}">
                <a16:creationId xmlns:a16="http://schemas.microsoft.com/office/drawing/2014/main" id="{75F7D100-8511-45D2-94D3-6C22C0C8C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827" y="2041693"/>
            <a:ext cx="5844346" cy="389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095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Het </a:t>
            </a:r>
            <a:r>
              <a:rPr lang="nl-NL" smtClean="0"/>
              <a:t>verhaal dag 2 en </a:t>
            </a:r>
            <a:r>
              <a:rPr lang="nl-NL" dirty="0" smtClean="0"/>
              <a:t>3</a:t>
            </a:r>
            <a:r>
              <a:rPr lang="nl-NL" dirty="0"/>
              <a:t/>
            </a:r>
            <a:br>
              <a:rPr lang="nl-NL" dirty="0"/>
            </a:br>
            <a:r>
              <a:rPr lang="nl-NL" dirty="0" smtClean="0"/>
              <a:t>Klik op </a:t>
            </a:r>
            <a:endParaRPr lang="nl-NL" dirty="0"/>
          </a:p>
        </p:txBody>
      </p:sp>
      <p:pic>
        <p:nvPicPr>
          <p:cNvPr id="5" name="C3M6D2 Ruzie op het schoolplei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  <p:pic>
        <p:nvPicPr>
          <p:cNvPr id="4" name="Afbeelding 3" descr="C:\Users\G.tenKlooster\AppData\Local\Microsoft\Windows\INetCache\Content.MSO\8E53A42E.tmp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023592"/>
            <a:ext cx="476250" cy="3594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568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b="1" dirty="0"/>
              <a:t>de verhaalplaten van dag 2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 descr="D:\M.N. Origineel\MN origineel\MN cursus 3 origineel\ced 3\module 6\C3 M6 D2 ruzie op het schoolplein 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438" y="1600200"/>
            <a:ext cx="638912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89476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b="1" dirty="0"/>
              <a:t>de verhaalplaten van dag 2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pic>
        <p:nvPicPr>
          <p:cNvPr id="5" name="Tijdelijke aanduiding voor inhoud 4" descr="D:\M.N. Origineel\MN origineel\MN cursus 3 origineel\ced 3\module 6\C3 M6 D2 ruzie op het schoolplein 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438" y="1600200"/>
            <a:ext cx="638912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12068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b="1" dirty="0"/>
              <a:t>de verhaalplaten van dag 2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 descr="D:\M.N. Origineel\MN origineel\MN cursus 3 origineel\ced 3\module 6\C3 M6 D2 ruzie op het schoolplein 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438" y="1600200"/>
            <a:ext cx="638912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33844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b="1" dirty="0"/>
              <a:t>de verhaalplaten van dag 2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 descr="D:\M.N. Origineel\MN origineel\MN cursus 3 origineel\ced 3\module 6\C3 M6 D2 ruzie op het schoolplein 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438" y="1600200"/>
            <a:ext cx="638912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03090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dirty="0"/>
              <a:t>de taalfuncties van dag 2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nl-NL" dirty="0"/>
          </a:p>
          <a:p>
            <a:r>
              <a:rPr lang="nl-NL" dirty="0"/>
              <a:t>Protesteren:</a:t>
            </a:r>
          </a:p>
          <a:p>
            <a:pPr lvl="0"/>
            <a:r>
              <a:rPr lang="nl-NL" dirty="0"/>
              <a:t>Welles! Nietes!</a:t>
            </a:r>
          </a:p>
          <a:p>
            <a:r>
              <a:rPr lang="nl-NL" dirty="0"/>
              <a:t> </a:t>
            </a:r>
          </a:p>
          <a:p>
            <a:r>
              <a:rPr lang="nl-NL" dirty="0"/>
              <a:t>Waarschuwen:</a:t>
            </a:r>
          </a:p>
          <a:p>
            <a:pPr lvl="0"/>
            <a:r>
              <a:rPr lang="nl-NL" dirty="0"/>
              <a:t>Hela……..</a:t>
            </a:r>
          </a:p>
          <a:p>
            <a:r>
              <a:rPr lang="nl-NL" dirty="0"/>
              <a:t> </a:t>
            </a:r>
          </a:p>
          <a:p>
            <a:r>
              <a:rPr lang="nl-NL" dirty="0"/>
              <a:t>Dreigen:</a:t>
            </a:r>
          </a:p>
          <a:p>
            <a:pPr lvl="0"/>
            <a:r>
              <a:rPr lang="nl-NL" dirty="0"/>
              <a:t>Anders……..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235003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woord van de dag 3: gemeen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600200"/>
            <a:ext cx="806489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 descr="http://www.schoolbieb.nl/uploadedImages/images/DOSSIERS%20PO/1051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988840"/>
            <a:ext cx="5860415" cy="3906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07561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dirty="0"/>
              <a:t>de taalfuncties van dag 3 (herhaling van dag 2)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nl-NL" dirty="0"/>
          </a:p>
          <a:p>
            <a:r>
              <a:rPr lang="nl-NL" dirty="0"/>
              <a:t>Protesteren:</a:t>
            </a:r>
          </a:p>
          <a:p>
            <a:pPr lvl="0"/>
            <a:r>
              <a:rPr lang="nl-NL" dirty="0"/>
              <a:t>Welles! Nietes!</a:t>
            </a:r>
          </a:p>
          <a:p>
            <a:r>
              <a:rPr lang="nl-NL" dirty="0"/>
              <a:t> </a:t>
            </a:r>
          </a:p>
          <a:p>
            <a:r>
              <a:rPr lang="nl-NL" dirty="0"/>
              <a:t>Waarschuwen:</a:t>
            </a:r>
          </a:p>
          <a:p>
            <a:pPr lvl="0"/>
            <a:r>
              <a:rPr lang="nl-NL" dirty="0"/>
              <a:t>Hela……..</a:t>
            </a:r>
          </a:p>
          <a:p>
            <a:r>
              <a:rPr lang="nl-NL" dirty="0"/>
              <a:t> </a:t>
            </a:r>
          </a:p>
          <a:p>
            <a:r>
              <a:rPr lang="nl-NL" dirty="0"/>
              <a:t>Dreigen:</a:t>
            </a:r>
          </a:p>
          <a:p>
            <a:pPr lvl="0"/>
            <a:r>
              <a:rPr lang="nl-NL"/>
              <a:t>Anders……..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37884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02000" y="1089000"/>
            <a:ext cx="7740000" cy="4680000"/>
          </a:xfrm>
        </p:spPr>
        <p:txBody>
          <a:bodyPr>
            <a:normAutofit/>
          </a:bodyPr>
          <a:lstStyle/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nl-NL" sz="4400" b="1" dirty="0">
              <a:solidFill>
                <a:schemeClr val="tx1"/>
              </a:solidFill>
              <a:latin typeface="+mj-lt"/>
            </a:endParaRPr>
          </a:p>
          <a:p>
            <a:r>
              <a:rPr lang="nl-NL" sz="4400" b="1" dirty="0">
                <a:solidFill>
                  <a:srgbClr val="FF0000"/>
                </a:solidFill>
                <a:latin typeface="+mj-lt"/>
              </a:rPr>
              <a:t>dag 4</a:t>
            </a:r>
          </a:p>
        </p:txBody>
      </p:sp>
    </p:spTree>
    <p:extLst>
      <p:ext uri="{BB962C8B-B14F-4D97-AF65-F5344CB8AC3E}">
        <p14:creationId xmlns:p14="http://schemas.microsoft.com/office/powerpoint/2010/main" val="1753367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barst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barst porselein">
            <a:extLst>
              <a:ext uri="{FF2B5EF4-FFF2-40B4-BE49-F238E27FC236}">
                <a16:creationId xmlns:a16="http://schemas.microsoft.com/office/drawing/2014/main" id="{AD30D772-BC17-4E87-9A10-175D23793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72816"/>
            <a:ext cx="4098032" cy="409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E74C9F1-F679-442D-BEE8-27B7E120FA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6271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54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kanjer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2.bp.blogspot.com/_sEQ6u1ogqJA/TGz_Ac82lgI/AAAAAAAAADk/uN_4nGLXuRw/s320/duim5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45924"/>
            <a:ext cx="5328592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C7FD9B4-CC10-4F84-BF27-F2B441B365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8860" y="56271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8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ouders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ouders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844824"/>
            <a:ext cx="4212468" cy="4104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5E92658-A44F-47F9-A444-D1BC778D46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1519" y="57055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appel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webklik.nl/user_files/2011_05/270377/appel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03616"/>
            <a:ext cx="4464496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20E43FC-2ABC-4C8F-A8CA-A636324F57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3079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0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glimlach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thailandblog.nl/wp-content/uploads/2010/07/Thaise-glimlach-200x200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00808"/>
            <a:ext cx="4680520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356C818-4B76-4554-A129-AA0FBB189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6285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19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hart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hart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00808"/>
            <a:ext cx="5184576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88B094A-AEF3-4554-BD71-7DF9C96585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8273" y="55615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7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markt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fr_prov_trop_markt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04805"/>
            <a:ext cx="4608512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11980A5-B087-4410-B9D2-29C2449920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5379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36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aardig zijn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holebi.info/upload/escape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2366882"/>
            <a:ext cx="6912768" cy="3276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ED76E2C-297D-4965-A9F4-06368B0D40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6750" y="58046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6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glimmen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glanzende-appel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1" y="1887132"/>
            <a:ext cx="5760640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6168502-65E8-4316-8227-3D9083F5B5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6750" y="58199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04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glunderen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94.100.121.24/1307250001-1307300000/1307267101-1307267200/1307267153_5_KkQE_1.jpe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916832"/>
            <a:ext cx="5832648" cy="4248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6125E1B-B2EB-416C-8C41-5068340D6E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517" y="57332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72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4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lachen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Image result for lachen">
            <a:extLst>
              <a:ext uri="{FF2B5EF4-FFF2-40B4-BE49-F238E27FC236}">
                <a16:creationId xmlns:a16="http://schemas.microsoft.com/office/drawing/2014/main" id="{8E723D30-4844-4DD8-805E-5F697FA66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832" y="2151670"/>
            <a:ext cx="5292335" cy="352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EDCDFE3-61B8-40A7-AF10-54C78C433F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576" y="57150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03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halte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Bushalte%20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00808"/>
            <a:ext cx="4752528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BB76E97-8414-4CE0-885F-69CB679A46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6285" y="5508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7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aardig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Image result for aardig tegen elkaar">
            <a:extLst>
              <a:ext uri="{FF2B5EF4-FFF2-40B4-BE49-F238E27FC236}">
                <a16:creationId xmlns:a16="http://schemas.microsoft.com/office/drawing/2014/main" id="{D9D1B1DA-0105-4168-B735-92B7930CB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019" y="1791681"/>
            <a:ext cx="414596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09AB3A9-8E49-43F9-B5C1-5BB6EF7A17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9116" y="54430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35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blij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eredivisie.infostradasports.com/images/lib/news/large/PRO_42058_NevlandBlij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708" y="1790317"/>
            <a:ext cx="5256584" cy="396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54B3437-4903-427C-815C-3D72F232AC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302" y="54854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10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lief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farm1.static.flickr.com/185/447002877_72022c0bb0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72816"/>
            <a:ext cx="5184576" cy="4032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74208CB-13E4-4454-A52E-FC66D3E0C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898" y="53179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3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mooi-lelijk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2708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29974"/>
            <a:ext cx="3384376" cy="3283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 descr="mooi_uitgebloeid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564904"/>
            <a:ext cx="3273152" cy="3348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CDF4956-FE48-469E-A94D-8805ABEC14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5269" y="54430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87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......van plezier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blij 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72816"/>
            <a:ext cx="4896544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EEBAEE9-B71D-4348-8BDD-7DF067AB8C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3640" y="54430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24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trots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www.aa-fm.com/SiteCollectionImages/trots-Md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772" y="1762798"/>
            <a:ext cx="4104456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7E139F4-646B-4F28-A4E4-555FA374F3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8930" y="53798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37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vriendelijk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B72DC24E-0B1D-6EE7-3A1B18D7F2F530F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72816"/>
            <a:ext cx="5184576" cy="3960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4FEAE37-8444-4294-A99C-785F4CF82B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8930" y="54430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22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het woord van de dag 4: </a:t>
            </a:r>
            <a:br>
              <a:rPr lang="nl-NL" dirty="0"/>
            </a:br>
            <a:r>
              <a:rPr lang="nl-NL" dirty="0"/>
              <a:t>aardig doen en zijn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8352928" cy="464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Image result for aardig tegen elkaar">
            <a:extLst>
              <a:ext uri="{FF2B5EF4-FFF2-40B4-BE49-F238E27FC236}">
                <a16:creationId xmlns:a16="http://schemas.microsoft.com/office/drawing/2014/main" id="{E7CF2912-1326-4D7D-A405-87F3FEADC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020" y="1825253"/>
            <a:ext cx="414596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57873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Het verhaal dag 4</a:t>
            </a:r>
            <a:br>
              <a:rPr lang="nl-NL" dirty="0" smtClean="0"/>
            </a:br>
            <a:r>
              <a:rPr lang="nl-NL" dirty="0" smtClean="0"/>
              <a:t>Klik op de link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hlinkClick r:id="rId2"/>
              </a:rPr>
              <a:t>https://</a:t>
            </a:r>
            <a:r>
              <a:rPr lang="nl-NL" dirty="0" smtClean="0">
                <a:hlinkClick r:id="rId2"/>
              </a:rPr>
              <a:t>www.youtube.com/watch?v=iSNiEzRV7Rk&amp;list=PLmlPkTFID-Du1VMjRuqSfi_bbqf-0UAVv&amp;index=24</a:t>
            </a:r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8777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b="1" dirty="0"/>
              <a:t>de verhaalplaten van dag 4</a:t>
            </a:r>
            <a:br>
              <a:rPr lang="nl-NL" b="1" dirty="0"/>
            </a:br>
            <a:endParaRPr lang="nl-NL" b="1" dirty="0"/>
          </a:p>
        </p:txBody>
      </p:sp>
      <p:pic>
        <p:nvPicPr>
          <p:cNvPr id="4" name="Tijdelijke aanduiding voor inhoud 3" descr="D:\M.N. Origineel\MN origineel\MN cursus 3 origineel\ced 3\module 6\C3 M6 D4 aardig zijn 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438" y="1600200"/>
            <a:ext cx="638912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4383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schuld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blaming">
            <a:extLst>
              <a:ext uri="{FF2B5EF4-FFF2-40B4-BE49-F238E27FC236}">
                <a16:creationId xmlns:a16="http://schemas.microsoft.com/office/drawing/2014/main" id="{2D9B5181-6F24-4C30-8982-F83D6251C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708" y="1999784"/>
            <a:ext cx="5256584" cy="372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3E21ED4-BFC0-4E84-8C97-A42F5CBE12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6757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80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b="1" dirty="0"/>
              <a:t>de verhaalplaten van dag 4</a:t>
            </a:r>
            <a:br>
              <a:rPr lang="nl-NL" b="1" dirty="0"/>
            </a:br>
            <a:endParaRPr lang="nl-NL" b="1" dirty="0"/>
          </a:p>
        </p:txBody>
      </p:sp>
      <p:pic>
        <p:nvPicPr>
          <p:cNvPr id="4" name="Tijdelijke aanduiding voor inhoud 3" descr="D:\M.N. Origineel\MN origineel\MN cursus 3 origineel\ced 3\module 6\C3 M6 D4 aardig zijn 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438" y="1600200"/>
            <a:ext cx="638912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95234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b="1" dirty="0"/>
              <a:t>de verhaalplaten van dag 4</a:t>
            </a:r>
            <a:br>
              <a:rPr lang="nl-NL" b="1" dirty="0"/>
            </a:br>
            <a:endParaRPr lang="nl-NL" b="1" dirty="0"/>
          </a:p>
        </p:txBody>
      </p:sp>
      <p:pic>
        <p:nvPicPr>
          <p:cNvPr id="4" name="Tijdelijke aanduiding voor inhoud 3" descr="D:\M.N. Origineel\MN origineel\MN cursus 3 origineel\ced 3\module 6\C3 M6 D4 aardig zijn 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438" y="1600200"/>
            <a:ext cx="638912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792878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b="1" dirty="0"/>
              <a:t>de verhaalplaten van dag 4</a:t>
            </a:r>
            <a:br>
              <a:rPr lang="nl-NL" b="1" dirty="0"/>
            </a:br>
            <a:endParaRPr lang="nl-NL" b="1" dirty="0"/>
          </a:p>
        </p:txBody>
      </p:sp>
      <p:pic>
        <p:nvPicPr>
          <p:cNvPr id="4" name="Tijdelijke aanduiding voor inhoud 3" descr="D:\M.N. Origineel\MN origineel\MN cursus 3 origineel\ced 3\module 6\C3 M6 D4 aardig zijn 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438" y="1600200"/>
            <a:ext cx="638912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1384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 slaap vallen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nl.9aha.com/pic/201204/20120410224125860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" t="2835" r="2294" b="14160"/>
          <a:stretch/>
        </p:blipFill>
        <p:spPr bwMode="auto">
          <a:xfrm>
            <a:off x="1454727" y="1844824"/>
            <a:ext cx="6068291" cy="3803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C277994-09C6-4F6C-B53B-0EE6918C8A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6750" y="58052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35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klappen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beingintheroom.nl/wp-content/uploads/2012/09/kinderen-applaudiseren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51" y="1772816"/>
            <a:ext cx="6120680" cy="439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C0A139D-756E-4B3F-8E7F-CA9915AB03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4770" y="56896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5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307</Words>
  <Application>Microsoft Office PowerPoint</Application>
  <PresentationFormat>Diavoorstelling (4:3)</PresentationFormat>
  <Paragraphs>98</Paragraphs>
  <Slides>72</Slides>
  <Notes>0</Notes>
  <HiddenSlides>0</HiddenSlides>
  <MMClips>48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72</vt:i4>
      </vt:variant>
    </vt:vector>
  </HeadingPairs>
  <TitlesOfParts>
    <vt:vector size="76" baseType="lpstr">
      <vt:lpstr>Arial</vt:lpstr>
      <vt:lpstr>Calibri</vt:lpstr>
      <vt:lpstr>Century Gothic</vt:lpstr>
      <vt:lpstr>Kantoorthema</vt:lpstr>
      <vt:lpstr>PowerPoint-presentatie</vt:lpstr>
      <vt:lpstr>PowerPoint-presentatie</vt:lpstr>
      <vt:lpstr>de sufferd</vt:lpstr>
      <vt:lpstr>de aanrijding</vt:lpstr>
      <vt:lpstr>de barst</vt:lpstr>
      <vt:lpstr>de halte</vt:lpstr>
      <vt:lpstr>de schuld</vt:lpstr>
      <vt:lpstr>in slaap vallen</vt:lpstr>
      <vt:lpstr>klappen</vt:lpstr>
      <vt:lpstr>help!</vt:lpstr>
      <vt:lpstr>pas op!</vt:lpstr>
      <vt:lpstr>stampvol</vt:lpstr>
      <vt:lpstr>bovenaan-onderaan (de trap)</vt:lpstr>
      <vt:lpstr>onderin (de kast)</vt:lpstr>
      <vt:lpstr>Het woord van de dag 1: de botsing</vt:lpstr>
      <vt:lpstr>Het verhaal dag 1 Klik op </vt:lpstr>
      <vt:lpstr> de verhaalplaten van dag 1 </vt:lpstr>
      <vt:lpstr> de verhaalplaten van dag 1 </vt:lpstr>
      <vt:lpstr> de verhaalplaten van dag 1 </vt:lpstr>
      <vt:lpstr> de verhaalplaten van dag 1 </vt:lpstr>
      <vt:lpstr> de verhaalplaten van dag 1 </vt:lpstr>
      <vt:lpstr>PowerPoint-presentatie</vt:lpstr>
      <vt:lpstr>de rotjongen- de rotmeid</vt:lpstr>
      <vt:lpstr>het blok</vt:lpstr>
      <vt:lpstr>het kusje</vt:lpstr>
      <vt:lpstr>de slappe lach</vt:lpstr>
      <vt:lpstr>afblijven</vt:lpstr>
      <vt:lpstr>afpakken</vt:lpstr>
      <vt:lpstr>in elkaar slaan</vt:lpstr>
      <vt:lpstr>dreigen</vt:lpstr>
      <vt:lpstr>stampen</vt:lpstr>
      <vt:lpstr>troosten</vt:lpstr>
      <vt:lpstr>wegwezen</vt:lpstr>
      <vt:lpstr>beledigd</vt:lpstr>
      <vt:lpstr>dom</vt:lpstr>
      <vt:lpstr>lief</vt:lpstr>
      <vt:lpstr>ondersteboven</vt:lpstr>
      <vt:lpstr>gemeen</vt:lpstr>
      <vt:lpstr>troosten</vt:lpstr>
      <vt:lpstr>het woord van de dag 2 en 3: troosten</vt:lpstr>
      <vt:lpstr>Het verhaal dag 2 en 3 Klik op </vt:lpstr>
      <vt:lpstr> de verhaalplaten van dag 2 </vt:lpstr>
      <vt:lpstr> de verhaalplaten van dag 2 </vt:lpstr>
      <vt:lpstr> de verhaalplaten van dag 2 </vt:lpstr>
      <vt:lpstr> de verhaalplaten van dag 2 </vt:lpstr>
      <vt:lpstr> de taalfuncties van dag 2 </vt:lpstr>
      <vt:lpstr>het woord van de dag 3: gemeen</vt:lpstr>
      <vt:lpstr> de taalfuncties van dag 3 (herhaling van dag 2) </vt:lpstr>
      <vt:lpstr>PowerPoint-presentatie</vt:lpstr>
      <vt:lpstr>de kanjer</vt:lpstr>
      <vt:lpstr>de ouders</vt:lpstr>
      <vt:lpstr>de appel</vt:lpstr>
      <vt:lpstr>de glimlach</vt:lpstr>
      <vt:lpstr>het hart</vt:lpstr>
      <vt:lpstr>de markt</vt:lpstr>
      <vt:lpstr>aardig zijn</vt:lpstr>
      <vt:lpstr>glimmen</vt:lpstr>
      <vt:lpstr>glunderen</vt:lpstr>
      <vt:lpstr>lachen</vt:lpstr>
      <vt:lpstr>aardig</vt:lpstr>
      <vt:lpstr>blij</vt:lpstr>
      <vt:lpstr>lief</vt:lpstr>
      <vt:lpstr>mooi-lelijk</vt:lpstr>
      <vt:lpstr>......van plezier</vt:lpstr>
      <vt:lpstr>trots</vt:lpstr>
      <vt:lpstr>vriendelijk</vt:lpstr>
      <vt:lpstr>het woord van de dag 4:  aardig doen en zijn</vt:lpstr>
      <vt:lpstr>Het verhaal dag 4 Klik op de link </vt:lpstr>
      <vt:lpstr> de verhaalplaten van dag 4 </vt:lpstr>
      <vt:lpstr> de verhaalplaten van dag 4 </vt:lpstr>
      <vt:lpstr> de verhaalplaten van dag 4 </vt:lpstr>
      <vt:lpstr> de verhaalplaten van dag 4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woordkaarten van C3 M6</dc:title>
  <dc:creator>Gebruiker</dc:creator>
  <cp:lastModifiedBy>Gabriëlle ten Klooster</cp:lastModifiedBy>
  <cp:revision>20</cp:revision>
  <dcterms:created xsi:type="dcterms:W3CDTF">2015-07-05T15:28:11Z</dcterms:created>
  <dcterms:modified xsi:type="dcterms:W3CDTF">2021-02-25T09:31:31Z</dcterms:modified>
  <cp:contentStatus>Definitief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