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43" r:id="rId22"/>
    <p:sldId id="275" r:id="rId23"/>
    <p:sldId id="276" r:id="rId24"/>
    <p:sldId id="277" r:id="rId25"/>
    <p:sldId id="278" r:id="rId26"/>
    <p:sldId id="279" r:id="rId27"/>
    <p:sldId id="280" r:id="rId28"/>
    <p:sldId id="284" r:id="rId29"/>
    <p:sldId id="281" r:id="rId30"/>
    <p:sldId id="282" r:id="rId31"/>
    <p:sldId id="283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44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45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AAB42-B965-4C29-BE91-587DDF622367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11B3-E9BD-4DAA-9712-F6255340B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59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AAB42-B965-4C29-BE91-587DDF622367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11B3-E9BD-4DAA-9712-F6255340B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529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AAB42-B965-4C29-BE91-587DDF622367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11B3-E9BD-4DAA-9712-F6255340B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005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AAB42-B965-4C29-BE91-587DDF622367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11B3-E9BD-4DAA-9712-F6255340B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6831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AAB42-B965-4C29-BE91-587DDF622367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11B3-E9BD-4DAA-9712-F6255340B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8664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AAB42-B965-4C29-BE91-587DDF622367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11B3-E9BD-4DAA-9712-F6255340B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159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AAB42-B965-4C29-BE91-587DDF622367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11B3-E9BD-4DAA-9712-F6255340B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855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AAB42-B965-4C29-BE91-587DDF622367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11B3-E9BD-4DAA-9712-F6255340B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497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AAB42-B965-4C29-BE91-587DDF622367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11B3-E9BD-4DAA-9712-F6255340B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5565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AAB42-B965-4C29-BE91-587DDF622367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11B3-E9BD-4DAA-9712-F6255340B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9476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AAB42-B965-4C29-BE91-587DDF622367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11B3-E9BD-4DAA-9712-F6255340B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6663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AAB42-B965-4C29-BE91-587DDF622367}" type="datetimeFigureOut">
              <a:rPr lang="nl-NL" smtClean="0"/>
              <a:t>15-2-2021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A11B3-E9BD-4DAA-9712-F6255340B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92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9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7.gif"/><Relationship Id="rId4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8.gif"/><Relationship Id="rId4" Type="http://schemas.openxmlformats.org/officeDocument/2006/relationships/image" Target="../media/image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1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1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1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0.mp4"/><Relationship Id="rId1" Type="http://schemas.microsoft.com/office/2007/relationships/media" Target="../media/media40.mp4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1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1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1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1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1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1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1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image" Target="../media/image1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1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1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image" Target="../media/image1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1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2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7.mp4"/><Relationship Id="rId1" Type="http://schemas.microsoft.com/office/2007/relationships/media" Target="../media/media57.mp4"/><Relationship Id="rId5" Type="http://schemas.openxmlformats.org/officeDocument/2006/relationships/image" Target="../media/image23.png"/><Relationship Id="rId4" Type="http://schemas.openxmlformats.org/officeDocument/2006/relationships/image" Target="../media/image7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meisje&amp;hl=nl&amp;tbo=d&amp;biw=1366&amp;bih=641&amp;tbm=isch&amp;tbnid=h4X1Fx_Ji8HnmM:&amp;imgrefurl=http://frontpage.fok.nl/nieuws/244737/1/1/50/upd-meisje-7-ontvoerd-in-ede.html&amp;docid=rnr69zGF0HK0eM&amp;imgurl=http://i.fokzine.net/upload/090527_210577_Ontvoerd%20meisje%20270509.jpg&amp;w=347&amp;h=485&amp;ei=Q4DMUK-SCumu0QXn8oHIBA&amp;zoom=1&amp;iact=hc&amp;vpx=984&amp;vpy=250&amp;dur=24&amp;hovh=266&amp;hovw=190&amp;tx=121&amp;ty=177&amp;sig=113199851643201128044&amp;page=2&amp;tbnh=143&amp;tbnw=101&amp;start=26&amp;ndsp=33&amp;ved=1t:429,r:33,s:0,i:18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75.jpeg"/><Relationship Id="rId4" Type="http://schemas.openxmlformats.org/officeDocument/2006/relationships/image" Target="../media/image1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image" Target="../media/image76.jpeg"/><Relationship Id="rId4" Type="http://schemas.openxmlformats.org/officeDocument/2006/relationships/image" Target="../media/image1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77.jpeg"/><Relationship Id="rId4" Type="http://schemas.openxmlformats.org/officeDocument/2006/relationships/image" Target="../media/image1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image" Target="../media/image2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79.jpeg"/><Relationship Id="rId4" Type="http://schemas.openxmlformats.org/officeDocument/2006/relationships/image" Target="../media/image2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3.png"/><Relationship Id="rId5" Type="http://schemas.openxmlformats.org/officeDocument/2006/relationships/image" Target="../media/image80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979762"/>
          </a:xfrm>
          <a:noFill/>
        </p:spPr>
        <p:txBody>
          <a:bodyPr/>
          <a:lstStyle/>
          <a:p>
            <a:r>
              <a:rPr lang="nl-NL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 woordkaarten van                            cursus 1 module 6</a:t>
            </a:r>
            <a:endParaRPr lang="nl-N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8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zus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fbeeldingsresultaat voor zusj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98830"/>
            <a:ext cx="5448605" cy="408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OMLAAG 2"/>
          <p:cNvSpPr/>
          <p:nvPr/>
        </p:nvSpPr>
        <p:spPr>
          <a:xfrm rot="18710697">
            <a:off x="2686602" y="1361329"/>
            <a:ext cx="331278" cy="148309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3DC984-AA7F-4CA4-BB79-022EB0D4C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541" y="5497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zusje</a:t>
            </a:r>
          </a:p>
        </p:txBody>
      </p:sp>
      <p:pic>
        <p:nvPicPr>
          <p:cNvPr id="6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fbeeldingsresultaat voor zusj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60" y="1988840"/>
            <a:ext cx="5349280" cy="40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OMLAAG 2"/>
          <p:cNvSpPr/>
          <p:nvPr/>
        </p:nvSpPr>
        <p:spPr>
          <a:xfrm rot="1763514">
            <a:off x="6161275" y="1328806"/>
            <a:ext cx="366739" cy="158417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7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SzPct val="100000"/>
              <a:buFont typeface="Arial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 </a:t>
            </a:r>
            <a:r>
              <a:rPr lang="nl-NL" dirty="0"/>
              <a:t>het midden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fbeeldingsresultaat voor bullsey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4162450" cy="41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D19E8D-099F-4425-B495-71265E15D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928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2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as_delfs_blau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704644"/>
            <a:ext cx="410445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4E1D2C-44CF-4AA0-A4B3-CA6EFD447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54063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7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deur</a:t>
            </a:r>
          </a:p>
        </p:txBody>
      </p:sp>
      <p:pic>
        <p:nvPicPr>
          <p:cNvPr id="6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eu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9"/>
            <a:ext cx="3456383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81E873-432D-436C-86DB-FE84E23C6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6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lachen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ijgenweisstreekbos.nl/media/image/188/372_279_Lach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36812"/>
            <a:ext cx="604867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F4305E-7DF8-4CA8-B6EF-96CE7A7ED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407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6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roepen</a:t>
            </a:r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fbeeldingsresultaat voor roep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72658"/>
            <a:ext cx="3240360" cy="45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90F263-1565-4E8B-AA67-B24328B38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609" y="5480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4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blij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roseleighton.nl/wp-content/uploads/2010/06/Smiley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10445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374F7D-35EE-4272-9FB1-9589A4C4C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9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alleen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Beschrijving: http://www.google.nl/url?source=imglanding&amp;ct=img&amp;q=http://www.eo.nl/db.images/10371994/alleen.jpg&amp;sa=X&amp;ei=ArXVT_ORIMKW0QXOk8m4BA&amp;ved=0CAsQ8wc&amp;usg=AFQjCNEfU7UOOIZSQb8hLXwvjJ7t6_PRV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90317"/>
            <a:ext cx="5328592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67F391-F0AD-4B97-B1CD-4383F84AD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026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7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naast (elkaar)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Beschrijving: http://www.google.nl/url?source=imglanding&amp;ct=img&amp;q=http://www.claimtrust.nl/res/site3/upload/images/naastElkaar.jpg&amp;sa=X&amp;ei=OrbVT5TsH8Ou8AOt57X6Ag&amp;ved=0CAsQ8wc&amp;usg=AFQjCNFYcoxGe49I61RhuyN4NqjoS07Vp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48880"/>
            <a:ext cx="2160905" cy="284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://www.levelsbc.nl/wp-content/uploads/2013/02/Achtergrond_paars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Beschrijving: http://www.google.nl/url?source=imglanding&amp;ct=img&amp;q=http://www.claimtrust.nl/res/site3/upload/images/naastElkaar.jpg&amp;sa=X&amp;ei=OrbVT5TsH8Ou8AOt57X6Ag&amp;ved=0CAsQ8wc&amp;usg=AFQjCNFYcoxGe49I61RhuyN4NqjoS07Vp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04694"/>
            <a:ext cx="3204522" cy="380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81CEF7F-2DFF-4D5F-A316-CB26AC085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607" y="51974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1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2"/>
          <p:cNvSpPr txBox="1">
            <a:spLocks/>
          </p:cNvSpPr>
          <p:nvPr/>
        </p:nvSpPr>
        <p:spPr>
          <a:xfrm>
            <a:off x="675305" y="2564904"/>
            <a:ext cx="7776864" cy="12241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dag 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009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het woord van de dag 1: de baby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467544" y="1412776"/>
            <a:ext cx="8208912" cy="46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by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t="2661" r="2542" b="16593"/>
          <a:stretch/>
        </p:blipFill>
        <p:spPr bwMode="auto">
          <a:xfrm>
            <a:off x="2715574" y="1700808"/>
            <a:ext cx="4032448" cy="4203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97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van dag 1</a:t>
            </a:r>
            <a:br>
              <a:rPr lang="nl-NL" dirty="0" smtClean="0"/>
            </a:br>
            <a:r>
              <a:rPr lang="nl-NL" dirty="0" smtClean="0"/>
              <a:t>klik op  </a:t>
            </a:r>
            <a:endParaRPr lang="nl-NL" dirty="0"/>
          </a:p>
        </p:txBody>
      </p:sp>
      <p:pic>
        <p:nvPicPr>
          <p:cNvPr id="4" name="C1M6D1 Sem krijgt een broertj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7" name="Afbeelding 6" descr="C:\Users\G.tenKlooster\AppData\Local\Microsoft\Windows\INetCache\Content.MSO\8E53A42E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04440"/>
            <a:ext cx="4762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61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1 origineel\MN-Cursus-1-Tapes\module 1\verhaalplaat hoofdpersonen cursus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18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dirty="0"/>
          </a:p>
        </p:txBody>
      </p:sp>
      <p:pic>
        <p:nvPicPr>
          <p:cNvPr id="4" name="Tijdelijke aanduiding voor inhoud 3" descr="F:\Mondeling Nederlands\M.N. Origineel\MN origineel\MN cursus 1 origineel\MN-Cursus-1-Tapes\module 6\C1,M6,D1 sem krijgt een broertje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214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dirty="0"/>
          </a:p>
        </p:txBody>
      </p:sp>
      <p:pic>
        <p:nvPicPr>
          <p:cNvPr id="4" name="Tijdelijke aanduiding voor inhoud 3" descr="F:\Mondeling Nederlands\M.N. Origineel\MN origineel\MN cursus 1 origineel\MN-Cursus-1-Tapes\module 6\C1,M6,D1 sem krijgt een broertje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314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dirty="0"/>
          </a:p>
        </p:txBody>
      </p:sp>
      <p:pic>
        <p:nvPicPr>
          <p:cNvPr id="5" name="Tijdelijke aanduiding voor inhoud 4" descr="F:\Mondeling Nederlands\M.N. Origineel\MN origineel\MN cursus 1 origineel\MN-Cursus-1-Tapes\module 6\C1,M6,D1 sem krijgt een broertje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92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dirty="0"/>
          </a:p>
        </p:txBody>
      </p:sp>
      <p:pic>
        <p:nvPicPr>
          <p:cNvPr id="5" name="Tijdelijke aanduiding voor inhoud 4" descr="F:\Mondeling Nederlands\M.N. Origineel\MN origineel\MN cursus 1 origineel\MN-Cursus-1-Tapes\module 6\C1,M6,D1 sem krijgt een broertje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84" y="1600200"/>
            <a:ext cx="640043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313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2492896"/>
            <a:ext cx="8229600" cy="1080120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0070C0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2361650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467544" y="1412776"/>
            <a:ext cx="8208912" cy="46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kinderen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dappere-dodos.nl/wp-content/uploads/2012/11/foto-kinderen-doneren-hom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269" y="1851192"/>
            <a:ext cx="5696844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65751B-1872-4544-92F7-D2C120F09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2337" y="5180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9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broek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vanosimports.nl/image/00046/m5article/119274_m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176463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7EDC830-D473-4CAD-BAF1-F2CEF1438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297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3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baby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ab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t="2661" r="2542" b="16593"/>
          <a:stretch/>
        </p:blipFill>
        <p:spPr bwMode="auto">
          <a:xfrm>
            <a:off x="2483768" y="1745672"/>
            <a:ext cx="4032448" cy="420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81E72E-2EE2-4E51-ABD9-2C4B7F2AC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541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3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jas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Jas%2088119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10114"/>
            <a:ext cx="403244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4ADA04-172F-44EF-B8EE-326F8190D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305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1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jurk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www.ikzoekbabyspullen.nl/img/95/645.jpg&amp;sa=X&amp;ei=cT_fT5e6Jsng8AOyr42XCw&amp;ved=0CAwQ8wc&amp;usg=AFQjCNG77o5H7sp4n_oHASH1azKFzFxMu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403244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769A2D-22E3-4BD2-9DBE-167A6666D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624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4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kleren / de kleding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call_ms_kledi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99278"/>
            <a:ext cx="432048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EA361D-73F7-4373-9CE2-D0670AE0A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616" y="5432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8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luier</a:t>
            </a:r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arge_48190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5256585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opvoedinfo.nl/afbeeldingen/pasgeboren-baby/eerste-dagen/lui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35" y="3501009"/>
            <a:ext cx="284564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EE7C39-DDC8-4A86-BDDC-ABC4C2E14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00" y="55699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2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vest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g01.a.alicdn.com/kf/HTB1SFovHFXXXXanaXXXq6xXFXXXR/Free-shipping-2015-font-b-Kid-s-b-font-Boy-s-Brand-font-b-Cardigans-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45" y="1700808"/>
            <a:ext cx="444350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B3FDAD-692C-4DFA-ACDF-60095EACE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11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6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dichtdoen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i641.photobucket.com/albums/uu137/woordenschatkist/GROEP-1/eruit-zien-kleren-6/dichtdoen-rits-101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4248472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25C6E7A-E2F1-4FB7-9E50-A4BA66F3D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616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opendoen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i641.photobucket.com/albums/uu137/woordenschatkist/GROEP-1/eruit-zien-kleren-6/opendoen-rits-101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2776"/>
            <a:ext cx="4429306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19B6BD4-6AFC-4EDB-8355-9FD5D010E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276" y="5445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0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groot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Beschrijving: http://www.google.nl/url?source=imglanding&amp;ct=img&amp;q=http://static.aanbodpagina.nl/img/140/5-delig-delfts-blauw-babouska-matroesjka-babushka2.jpg&amp;sa=X&amp;ei=OELfT-bNLs_R8QOu0_C2Cw&amp;ved=0CAsQ8wc&amp;usg=AFQjCNHbFblv-UliH6UyJ2ZCZiCviMWDD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4968552" cy="34563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IJL-OMLAAG 2"/>
          <p:cNvSpPr/>
          <p:nvPr/>
        </p:nvSpPr>
        <p:spPr>
          <a:xfrm>
            <a:off x="5884093" y="1196752"/>
            <a:ext cx="144016" cy="100811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A1C55F-FA45-40B6-870A-E1DF4436B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314" y="54218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4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klein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Beschrijving: http://www.google.nl/url?source=imglanding&amp;ct=img&amp;q=http://static.aanbodpagina.nl/img/140/5-delig-delfts-blauw-babouska-matroesjka-babushka2.jpg&amp;sa=X&amp;ei=OELfT-bNLs_R8QOu0_C2Cw&amp;ved=0CAsQ8wc&amp;usg=AFQjCNHbFblv-UliH6UyJ2ZCZiCviMWDDA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/>
          <a:stretch/>
        </p:blipFill>
        <p:spPr bwMode="auto">
          <a:xfrm>
            <a:off x="2339752" y="1916832"/>
            <a:ext cx="5328592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IJL-OMLAAG 7"/>
          <p:cNvSpPr/>
          <p:nvPr/>
        </p:nvSpPr>
        <p:spPr>
          <a:xfrm>
            <a:off x="2771800" y="2060848"/>
            <a:ext cx="216024" cy="158417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E6239C-A96E-4E52-8745-456112E35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567" y="53179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8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Beschrijving: http://www.google.nl/url?source=imglanding&amp;ct=img&amp;q=http://ictjufmia.classy.be/images/1ste/leegvol.jpg&amp;sa=X&amp;ei=nULfT_eYIc2z8QOItqCUCw&amp;ved=0CAwQ8wc&amp;usg=AFQjCNFmbqtWNlwGVyxa6Zxiz-lRM9NkOA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995936" y="2204863"/>
            <a:ext cx="2052228" cy="3474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ACB035-8966-4443-969E-C4786F9D7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858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7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broer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relateerde afbee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04864"/>
            <a:ext cx="562224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OMLAAG 2"/>
          <p:cNvSpPr/>
          <p:nvPr/>
        </p:nvSpPr>
        <p:spPr>
          <a:xfrm>
            <a:off x="3671900" y="1268760"/>
            <a:ext cx="180020" cy="96279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AE887D-E8CD-4C72-A11A-5FCFBA0AF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2541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3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Beschrijving: http://www.google.nl/url?source=imglanding&amp;ct=img&amp;q=http://ictjufmia.classy.be/images/1ste/leegvol.jpg&amp;sa=X&amp;ei=nULfT_eYIc2z8QOItqCUCw&amp;ved=0CAwQ8wc&amp;usg=AFQjCNFmbqtWNlwGVyxa6Zxiz-lRM9NkOA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350" r="49018"/>
          <a:stretch/>
        </p:blipFill>
        <p:spPr bwMode="auto">
          <a:xfrm>
            <a:off x="3707904" y="2317897"/>
            <a:ext cx="1908945" cy="326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85222BC-E81C-4F63-8180-59B37ADC2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606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9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2: </a:t>
            </a:r>
            <a:br>
              <a:rPr lang="nl-NL" b="1" dirty="0"/>
            </a:br>
            <a:r>
              <a:rPr lang="nl-NL" b="1" dirty="0"/>
              <a:t>de kleren/de kleding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8924"/>
            <a:ext cx="8208911" cy="489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call_ms_kledi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16832"/>
            <a:ext cx="4816703" cy="4254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337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taalfuncties van  dag 2</a:t>
            </a: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</p:nvPr>
        </p:nvGraphicFramePr>
        <p:xfrm>
          <a:off x="1162050" y="1890363"/>
          <a:ext cx="6819900" cy="3945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1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6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Zeggen dat je iets niet wilt/wel wilt: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- Willen jullie?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- Ik wil niet …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- Ik wil geen …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- Dat wil ik niet.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- Ja.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- Nee.</a:t>
                      </a:r>
                      <a:endParaRPr lang="nl-N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358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060847"/>
            <a:ext cx="8229600" cy="1584177"/>
          </a:xfrm>
          <a:noFill/>
        </p:spPr>
        <p:txBody>
          <a:bodyPr/>
          <a:lstStyle/>
          <a:p>
            <a:pPr marL="0" indent="0" algn="ctr">
              <a:buNone/>
            </a:pPr>
            <a:endParaRPr lang="nl-NL" sz="44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nl-NL" sz="4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dag 3</a:t>
            </a:r>
          </a:p>
          <a:p>
            <a:pPr marL="0" indent="0">
              <a:buNone/>
            </a:pP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1290649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(de) opa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grootoud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468793" cy="432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met pijl 5"/>
          <p:cNvCxnSpPr/>
          <p:nvPr/>
        </p:nvCxnSpPr>
        <p:spPr>
          <a:xfrm>
            <a:off x="5148064" y="1556792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F2BD35F-5D84-40FA-9ADD-1A8FEA7A4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760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3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(de) oma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grootoud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6251927" cy="417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met pijl 5"/>
          <p:cNvCxnSpPr/>
          <p:nvPr/>
        </p:nvCxnSpPr>
        <p:spPr>
          <a:xfrm>
            <a:off x="2627784" y="1844824"/>
            <a:ext cx="72008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92DE6D-8FEA-49EC-9A20-24E508BC6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710" y="5533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kinderwagen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www.babysdroomparadijs.nl/site2/pages/kinderwagens/coll-kinderwagens_4_998625993.jpg&amp;sa=X&amp;ei=q0PfT6KGNsql8QP6t9y4Cw&amp;ved=0CAwQ8wc&amp;usg=AFQjCNGAZupaxWdpFxgcYXVXxh3o7rOSA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1703616"/>
            <a:ext cx="3096344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FB5019-1394-45FE-8727-F36AA7C64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3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fbeeldingsresultaat voor huilen  bab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/>
          <a:stretch/>
        </p:blipFill>
        <p:spPr bwMode="auto">
          <a:xfrm>
            <a:off x="1628774" y="2094520"/>
            <a:ext cx="6046231" cy="35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CC109E-3360-4658-AC47-88784797D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612" y="54557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1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meehelpen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fbeeldingsresultaat voor meehelpen ki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04864"/>
            <a:ext cx="6089775" cy="342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0C7720-F3CF-4A42-B541-DDEFBABF1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996" y="5656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allebei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ttp://img585.imageshack.us/img585/666/allebei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60640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B1B07F-2376-440C-BE12-5621981C8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broertje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492896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OMLAAG 2"/>
          <p:cNvSpPr/>
          <p:nvPr/>
        </p:nvSpPr>
        <p:spPr>
          <a:xfrm>
            <a:off x="4646476" y="1604045"/>
            <a:ext cx="360040" cy="201622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960511-3D43-4AEB-B7CE-2AE4E587A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725" y="54210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7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mooi?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ravitational_wave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718309"/>
            <a:ext cx="424847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8A5621-7D83-4CD4-80A0-4C12ADF20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53613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7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verdrietig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scientias.nl/wp-content/uploads/2011/08/verdrietig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76" y="1793241"/>
            <a:ext cx="6804248" cy="39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52B071-C3F9-41CD-B190-309E13A11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193" y="55099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0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blij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Afbeeldingsresultaat voor bli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89312"/>
            <a:ext cx="4162450" cy="41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37C7A5-7474-4305-A344-EC71B1B7D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0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 schoot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Beschrijving: http://www.google.nl/url?source=imglanding&amp;ct=img&amp;q=http://www.sensomotorische-integratie.nl/fotos/D-09-stoel-mich.JPG&amp;sa=X&amp;ei=r0TfT4iaLcul8gObloWaCw&amp;ved=0CAsQ8wc&amp;usg=AFQjCNG-hB8lmrqNgutaJDduuP9F1-d58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4825"/>
            <a:ext cx="2736304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83A092-4E1C-4527-95E5-88FCA1A8F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120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3:</a:t>
            </a:r>
            <a:br>
              <a:rPr lang="nl-NL" b="1" dirty="0"/>
            </a:br>
            <a:r>
              <a:rPr lang="nl-NL" b="1" dirty="0"/>
              <a:t>de opa en oma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467544" y="1620329"/>
            <a:ext cx="8280920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fbeeldingsresultaat voor grootou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571347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1403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1M6D3 Adel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8E53A42E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8228"/>
            <a:ext cx="4762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76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4" descr="F:\Mondeling Nederlands\M.N. Origineel\MN origineel\MN cursus 1 origineel\MN-Cursus-1-Tapes\module 6\C1,M6,D3 adela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40" y="1600200"/>
            <a:ext cx="319972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8992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dirty="0"/>
          </a:p>
        </p:txBody>
      </p:sp>
      <p:pic>
        <p:nvPicPr>
          <p:cNvPr id="4" name="Tijdelijke aanduiding voor inhoud 3" descr="F:\Mondeling Nederlands\M.N. Origineel\MN origineel\MN cursus 1 origineel\MN-Cursus-1-Tapes\module 6\C1,M6,D3 adela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1147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dirty="0"/>
          </a:p>
        </p:txBody>
      </p:sp>
      <p:pic>
        <p:nvPicPr>
          <p:cNvPr id="4" name="Tijdelijke aanduiding voor inhoud 3" descr="F:\Mondeling Nederlands\M.N. Origineel\MN origineel\MN cursus 1 origineel\MN-Cursus-1-Tapes\module 6\C1,M6,D3 adela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5477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/>
            </a:r>
            <a:br>
              <a:rPr lang="nl-NL" b="1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dirty="0"/>
          </a:p>
        </p:txBody>
      </p:sp>
      <p:pic>
        <p:nvPicPr>
          <p:cNvPr id="8" name="Tijdelijke aanduiding voor inhoud 7" descr="F:\Mondeling Nederlands\M.N. Origineel\MN origineel\MN cursus 1 origineel\MN-Cursus-1-Tapes\module 6\C1,M6,D3 adela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095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jongen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leutelstad.nl/public/images/ria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8" y="1680026"/>
            <a:ext cx="381642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04DBF5-A5A1-4A30-88F0-9C4B10972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859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1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420887"/>
            <a:ext cx="8229600" cy="1152129"/>
          </a:xfrm>
          <a:noFill/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nl-NL" sz="44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nl-NL" sz="6300" b="1" dirty="0">
                <a:solidFill>
                  <a:srgbClr val="0070C0"/>
                </a:solidFill>
                <a:latin typeface="+mj-lt"/>
              </a:rPr>
              <a:t>dag 4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4834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vriend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467544" y="1412776"/>
            <a:ext cx="8280920" cy="46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fbeeldingsresultaat voor vrienden ki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56616"/>
            <a:ext cx="7115944" cy="361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D2DE8E-4C0E-4277-ACB4-CE40234F5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3242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de vriendin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539552" y="1412776"/>
            <a:ext cx="8064896" cy="46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fbeeldingsresultaat voor vrienden ki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63918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C5318C-6FF4-4CBF-BBAF-187682D18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3455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bloed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13690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loedneusb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97110"/>
            <a:ext cx="3672408" cy="4464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BA4B695-0BD3-4B0D-B9CE-1D9B84E5F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360" y="56742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schep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4909"/>
            <a:ext cx="820891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fbeeldingsresultaat voor sch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4278288" cy="42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E8474E-9E35-4755-A813-CD6EC3122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384" y="57354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5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schouder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Afbeeldingsresultaat voor schoud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2214" r="14047" b="7370"/>
          <a:stretch/>
        </p:blipFill>
        <p:spPr bwMode="auto">
          <a:xfrm>
            <a:off x="2152650" y="2352675"/>
            <a:ext cx="5076825" cy="309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F89CAD-8CFF-4C71-BBC6-17F60EB05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9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tuin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uin%20oma%20an%20008%20(Medium)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968552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27AFAE-44C6-4C04-9740-C02B732B8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0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zandbak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fbeeldingsresultaat voor zandbak schoolple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6427598" cy="408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67A23F-A35F-4F8A-AA3B-6C386B7D3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129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9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sresultaat voor huilen  bab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/>
          <a:stretch/>
        </p:blipFill>
        <p:spPr bwMode="auto">
          <a:xfrm>
            <a:off x="1628773" y="1988840"/>
            <a:ext cx="6046231" cy="35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331443-1A7D-4178-8205-7B7A6F26F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276" y="56778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ruzie maken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Afbeeldingsresultaat voor ruziënd ki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40"/>
            <a:ext cx="5075631" cy="380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F58859-49FF-4B4C-B4BA-65BA68BA9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507" y="55540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(de) mama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mama en ki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887"/>
            <a:ext cx="6336704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JL-OMLAAG 8"/>
          <p:cNvSpPr/>
          <p:nvPr/>
        </p:nvSpPr>
        <p:spPr>
          <a:xfrm rot="18855763">
            <a:off x="4425159" y="1371144"/>
            <a:ext cx="293683" cy="1509158"/>
          </a:xfrm>
          <a:prstGeom prst="downArrow">
            <a:avLst>
              <a:gd name="adj1" fmla="val 52995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13509F-2A73-44DE-A8ED-A828B52DE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slaan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laan-t1346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7"/>
            <a:ext cx="4752528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B68CDF-A657-469B-B32E-E6BA9A0E3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0515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1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tampen-schoppen-t1350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9"/>
            <a:ext cx="439248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170E0B-DB36-4A2E-9993-E5FC7CC14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276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4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vechten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Afbeeldingsresultaat voor vechtend ki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82" y="1527422"/>
            <a:ext cx="459105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3B6023-74DF-4E96-A886-FED49B11B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130" y="5490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1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weglopen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One Year Old Boy Wandelen of weglopen Stockfoto - 20727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50" y="1772817"/>
            <a:ext cx="302433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9CF6FB5-779B-41AF-9AB0-505D931CE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407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4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boos worden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Afbeeldingsresultaat voor boos worden stapp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59013"/>
            <a:ext cx="5256584" cy="350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020F4E-CF2D-4545-9FBE-DB6931AA8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853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0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boos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Wat je NIET moet doen als je kleinkind boos is! | Opa 'n o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614" y="2204864"/>
            <a:ext cx="5075698" cy="294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7694FD-AE2E-4498-8650-90916FC8D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5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achterin (de auto)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Beschrijving: http://www.google.nl/url?source=imglanding&amp;ct=img&amp;q=http://www.hondenpage.com/foto/shops/2854.jpg&amp;sa=X&amp;ei=vUbfT7DZBpKo8APz6o2fCw&amp;ved=0CAsQ8wc&amp;usg=AFQjCNFopZOb8koXAYBAUyyP-yFbr-c6R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31965"/>
            <a:ext cx="3744416" cy="381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B56AF20-BA84-42A6-91FC-F635DC4CE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504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1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: ruzie maken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406991" y="1484784"/>
            <a:ext cx="8341473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sresultaat voor ruziënd ki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01" y="1772816"/>
            <a:ext cx="5651695" cy="424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76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van dag 4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5" name="C1M6D4 Asha wordt boo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4" name="Afbeelding 3" descr="C:\Users\G.tenKlooster\AppData\Local\Microsoft\Windows\INetCache\Content.MSO\8E53A42E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76731"/>
            <a:ext cx="4762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91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verhaalplaten van dag 4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F:\Mondeling Nederlands\M.N. Origineel\MN origineel\MN cursus 1 origineel\MN-Cursus-1-Tapes\module 6\C1,M6,D4 asha wordt boos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79" y="1600200"/>
            <a:ext cx="319924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66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itchFamily="34" charset="0"/>
              <a:buChar char="•"/>
            </a:pPr>
            <a:r>
              <a:rPr lang="nl-NL" dirty="0"/>
              <a:t>het meisje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1.gstatic.com/images?q=tbn:ANd9GcR6SKtHnlY2SF1cFIDmCF_jR-jt9BFfL2EYi7_iCwqNi78BKCbRxA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08820"/>
            <a:ext cx="3456384" cy="41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61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verhaalplaten van dag 4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F:\Mondeling Nederlands\M.N. Origineel\MN origineel\MN cursus 1 origineel\MN-Cursus-1-Tapes\module 6\C1,M6,D4 asha wordt boos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7210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verhaalplaten van dag 4</a:t>
            </a:r>
            <a:br>
              <a:rPr lang="nl-NL" dirty="0"/>
            </a:br>
            <a:endParaRPr lang="nl-NL" dirty="0"/>
          </a:p>
        </p:txBody>
      </p:sp>
      <p:pic>
        <p:nvPicPr>
          <p:cNvPr id="6" name="Tijdelijke aanduiding voor inhoud 5" descr="F:\Mondeling Nederlands\M.N. Origineel\MN origineel\MN cursus 1 origineel\MN-Cursus-1-Tapes\module 6\C1,M6,D4 asha wordt boos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8534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verhaalplaten van dag 4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F:\Mondeling Nederlands\M.N. Origineel\MN origineel\MN cursus 1 origineel\MN-Cursus-1-Tapes\module 6\C1,M6,D4 asha wordt boos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8334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1296145"/>
          </a:xfrm>
          <a:noFill/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nl-NL" sz="4400" b="1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nl-NL" sz="4800" b="1" dirty="0">
                <a:solidFill>
                  <a:srgbClr val="0070C0"/>
                </a:solidFill>
                <a:latin typeface="+mj-lt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32611560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verstoppen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zoek en gij zult vinden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0828"/>
            <a:ext cx="704078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9556E9-8747-47F0-AE05-F9765C459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952" y="55975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2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links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freeclipartnow.com/d/40226-1/arrow-blue-rounded-lef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3960440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F21B33-12C5-4CE5-B473-61BB79373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rechts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freeclipartnow.com/d/40228-1/arrow-blue-rounded-righ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536504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EDD18D-CAF0-4C7A-BB90-0C544CF02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878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 (de tafel)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Leer Nederlands met ons Voorzetsels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2728" r="14999" b="15917"/>
          <a:stretch/>
        </p:blipFill>
        <p:spPr bwMode="auto">
          <a:xfrm>
            <a:off x="2411760" y="1844824"/>
            <a:ext cx="4824536" cy="388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8B4AA2-9111-4619-8FED-9BC726D61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296" y="54837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3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 (het blok)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412776"/>
            <a:ext cx="8046156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Voorzetsels plaat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0" b="15028"/>
          <a:stretch/>
        </p:blipFill>
        <p:spPr bwMode="auto">
          <a:xfrm>
            <a:off x="2771800" y="1972930"/>
            <a:ext cx="4451276" cy="359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8B63E7-984D-4455-8D70-7A51693A3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7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achter (het blok)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412776"/>
            <a:ext cx="8046156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Voorzetsels (plaats)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b="19391"/>
          <a:stretch/>
        </p:blipFill>
        <p:spPr bwMode="auto">
          <a:xfrm>
            <a:off x="2195736" y="2060848"/>
            <a:ext cx="5018584" cy="34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E4BC87-394E-4E4F-95B2-8F3786291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966" y="53128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3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(de) papa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papa en ki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873280" cy="386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OMLAAG 2"/>
          <p:cNvSpPr/>
          <p:nvPr/>
        </p:nvSpPr>
        <p:spPr>
          <a:xfrm rot="2416912">
            <a:off x="7207136" y="1331301"/>
            <a:ext cx="252029" cy="129614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D23343C-2A7B-4602-A436-C8847A109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9943" y="56833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/>
              <a:t>het woord van de dag 5: verstoppen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32307" y="1423824"/>
            <a:ext cx="7972141" cy="495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oek en gij zult vinden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0828"/>
            <a:ext cx="704078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112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345</Words>
  <Application>Microsoft Office PowerPoint</Application>
  <PresentationFormat>Diavoorstelling (4:3)</PresentationFormat>
  <Paragraphs>101</Paragraphs>
  <Slides>90</Slides>
  <Notes>0</Notes>
  <HiddenSlides>0</HiddenSlides>
  <MMClips>63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90</vt:i4>
      </vt:variant>
    </vt:vector>
  </HeadingPairs>
  <TitlesOfParts>
    <vt:vector size="95" baseType="lpstr">
      <vt:lpstr>Arial</vt:lpstr>
      <vt:lpstr>Calibri</vt:lpstr>
      <vt:lpstr>Century Gothic</vt:lpstr>
      <vt:lpstr>Times New Roman</vt:lpstr>
      <vt:lpstr>Kantoorthema</vt:lpstr>
      <vt:lpstr>de woordkaarten van                            cursus 1 module 6</vt:lpstr>
      <vt:lpstr>PowerPoint-presentatie</vt:lpstr>
      <vt:lpstr>de baby</vt:lpstr>
      <vt:lpstr>de broer</vt:lpstr>
      <vt:lpstr>het broertje</vt:lpstr>
      <vt:lpstr>de jongen</vt:lpstr>
      <vt:lpstr>(de) mama</vt:lpstr>
      <vt:lpstr>het meisje</vt:lpstr>
      <vt:lpstr>(de) papa</vt:lpstr>
      <vt:lpstr>de zus</vt:lpstr>
      <vt:lpstr>het zusje</vt:lpstr>
      <vt:lpstr> het midden</vt:lpstr>
      <vt:lpstr>de tas</vt:lpstr>
      <vt:lpstr>de deur</vt:lpstr>
      <vt:lpstr>lachen</vt:lpstr>
      <vt:lpstr>roepen</vt:lpstr>
      <vt:lpstr>blij</vt:lpstr>
      <vt:lpstr>alleen</vt:lpstr>
      <vt:lpstr>naast (elkaar)</vt:lpstr>
      <vt:lpstr>het woord van de dag 1: de baby</vt:lpstr>
      <vt:lpstr>Het verhaal van dag 1 klik op  </vt:lpstr>
      <vt:lpstr> de verhaalplaten van dag 1 </vt:lpstr>
      <vt:lpstr> de verhaalplaten van dag 1 </vt:lpstr>
      <vt:lpstr> de verhaalplaten van dag 1 </vt:lpstr>
      <vt:lpstr> de verhaalplaten van dag 1 </vt:lpstr>
      <vt:lpstr> de verhaalplaten van dag 1 </vt:lpstr>
      <vt:lpstr>PowerPoint-presentatie</vt:lpstr>
      <vt:lpstr>de kinderen</vt:lpstr>
      <vt:lpstr>de broek</vt:lpstr>
      <vt:lpstr>de jas</vt:lpstr>
      <vt:lpstr>de jurk</vt:lpstr>
      <vt:lpstr>de kleren / de kleding</vt:lpstr>
      <vt:lpstr>de luier</vt:lpstr>
      <vt:lpstr>het vest</vt:lpstr>
      <vt:lpstr>dichtdoen</vt:lpstr>
      <vt:lpstr>opendoen</vt:lpstr>
      <vt:lpstr>groot</vt:lpstr>
      <vt:lpstr>klein</vt:lpstr>
      <vt:lpstr>vol</vt:lpstr>
      <vt:lpstr>leeg</vt:lpstr>
      <vt:lpstr>het woord van de dag 2:  de kleren/de kleding</vt:lpstr>
      <vt:lpstr>de taalfuncties van  dag 2</vt:lpstr>
      <vt:lpstr>PowerPoint-presentatie</vt:lpstr>
      <vt:lpstr>(de) opa</vt:lpstr>
      <vt:lpstr>(de) oma</vt:lpstr>
      <vt:lpstr>de kinderwagen</vt:lpstr>
      <vt:lpstr>huilen</vt:lpstr>
      <vt:lpstr>meehelpen</vt:lpstr>
      <vt:lpstr>allebei</vt:lpstr>
      <vt:lpstr>mooi?</vt:lpstr>
      <vt:lpstr>verdrietig</vt:lpstr>
      <vt:lpstr>blij</vt:lpstr>
      <vt:lpstr>op schoot</vt:lpstr>
      <vt:lpstr>het woord van de dag 3: de opa en oma</vt:lpstr>
      <vt:lpstr>Het verhaal dag 3 Klik op </vt:lpstr>
      <vt:lpstr> de verhaalplaten van dag 3 </vt:lpstr>
      <vt:lpstr> de verhaalplaten van dag 3 </vt:lpstr>
      <vt:lpstr> de verhaalplaten van dag 3 </vt:lpstr>
      <vt:lpstr> de verhaalplaten van dag 3 </vt:lpstr>
      <vt:lpstr>PowerPoint-presentatie</vt:lpstr>
      <vt:lpstr>de vriend</vt:lpstr>
      <vt:lpstr>de vriendin</vt:lpstr>
      <vt:lpstr>het bloed</vt:lpstr>
      <vt:lpstr>de schep</vt:lpstr>
      <vt:lpstr>de schouder</vt:lpstr>
      <vt:lpstr>de tuin</vt:lpstr>
      <vt:lpstr>de zandbak</vt:lpstr>
      <vt:lpstr>huilen</vt:lpstr>
      <vt:lpstr>ruzie maken</vt:lpstr>
      <vt:lpstr>slaan</vt:lpstr>
      <vt:lpstr>trappen</vt:lpstr>
      <vt:lpstr>vechten</vt:lpstr>
      <vt:lpstr>weglopen</vt:lpstr>
      <vt:lpstr>boos worden</vt:lpstr>
      <vt:lpstr>boos</vt:lpstr>
      <vt:lpstr>achterin (de auto)</vt:lpstr>
      <vt:lpstr>het woord van de dag : ruzie maken</vt:lpstr>
      <vt:lpstr>Het verhaal van dag 4 Klik op </vt:lpstr>
      <vt:lpstr> de verhaalplaten van dag 4 </vt:lpstr>
      <vt:lpstr> de verhaalplaten van dag 4 </vt:lpstr>
      <vt:lpstr> de verhaalplaten van dag 4 </vt:lpstr>
      <vt:lpstr> de verhaalplaten van dag 4 </vt:lpstr>
      <vt:lpstr>PowerPoint-presentatie</vt:lpstr>
      <vt:lpstr>verstoppen</vt:lpstr>
      <vt:lpstr>links</vt:lpstr>
      <vt:lpstr>rechts</vt:lpstr>
      <vt:lpstr>onder (de tafel)</vt:lpstr>
      <vt:lpstr>voor (het blok)</vt:lpstr>
      <vt:lpstr>achter (het blok)</vt:lpstr>
      <vt:lpstr>het woord van de dag 5: verstoppen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                          Cursus 1 Module 6</dc:title>
  <dc:creator>Gebruiker</dc:creator>
  <cp:lastModifiedBy>Gabriëlle ten Klooster</cp:lastModifiedBy>
  <cp:revision>55</cp:revision>
  <dcterms:created xsi:type="dcterms:W3CDTF">2015-06-21T13:31:31Z</dcterms:created>
  <dcterms:modified xsi:type="dcterms:W3CDTF">2021-02-15T14:34:26Z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