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15" r:id="rId19"/>
    <p:sldId id="321" r:id="rId20"/>
    <p:sldId id="338" r:id="rId21"/>
    <p:sldId id="322" r:id="rId22"/>
    <p:sldId id="323" r:id="rId23"/>
    <p:sldId id="324" r:id="rId24"/>
    <p:sldId id="325" r:id="rId25"/>
    <p:sldId id="334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5" r:id="rId39"/>
    <p:sldId id="316" r:id="rId40"/>
    <p:sldId id="335" r:id="rId41"/>
    <p:sldId id="284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339" r:id="rId56"/>
    <p:sldId id="326" r:id="rId57"/>
    <p:sldId id="327" r:id="rId58"/>
    <p:sldId id="328" r:id="rId59"/>
    <p:sldId id="329" r:id="rId60"/>
    <p:sldId id="336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18" r:id="rId70"/>
    <p:sldId id="319" r:id="rId71"/>
    <p:sldId id="330" r:id="rId72"/>
    <p:sldId id="337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20" r:id="rId8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2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70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2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84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6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6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36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10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80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8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3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4BEF-7D81-4001-A41A-E7CA11991CB3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B064-B007-4338-B5A3-3C33016AB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89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cKDaBB4QXA&amp;list=PLmlPkTFID-Du1VMjRuqSfi_bbqf-0UAVv&amp;index=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4.jpeg"/><Relationship Id="rId5" Type="http://schemas.openxmlformats.org/officeDocument/2006/relationships/hyperlink" Target="http://www.google.nl/imgres?q=sneeuwballen+gooien&amp;hl=nl&amp;gbv=2&amp;biw=1920&amp;bih=817&amp;tbm=isch&amp;tbnid=_b6dS-gLtsE_PM:&amp;imgrefurl=http://www.hartvannederland.nl/nederland/noord-holland/2009/sneeuwballen-gooien/&amp;docid=xmwlo2pdCHiA6M&amp;imgurl=http://www.hartvannederland.nl/wp-content/uploads/2009/11/iStock_000008462362XSmall1.jpg&amp;w=425&amp;h=282&amp;ei=Xwi6T-77M8mSOrjnkbUK&amp;zoom=1&amp;iact=hc&amp;vpx=928&amp;vpy=167&amp;dur=3418&amp;hovh=183&amp;hovw=276&amp;tx=125&amp;ty=133&amp;sig=114440088025714174403&amp;page=1&amp;tbnh=91&amp;tbnw=122&amp;start=0&amp;ndsp=63&amp;ved=1t:429,r:7,s:0,i:97" TargetMode="Externa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.png"/><Relationship Id="rId5" Type="http://schemas.openxmlformats.org/officeDocument/2006/relationships/image" Target="../media/image36.gif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image" Target="../media/image38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39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0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.png"/><Relationship Id="rId5" Type="http://schemas.openxmlformats.org/officeDocument/2006/relationships/image" Target="../media/image45.jpe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46.jpe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image" Target="../media/image47.jpe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3.png"/><Relationship Id="rId5" Type="http://schemas.openxmlformats.org/officeDocument/2006/relationships/image" Target="../media/image48.jpe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3.png"/><Relationship Id="rId5" Type="http://schemas.openxmlformats.org/officeDocument/2006/relationships/image" Target="../media/image49.jpe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3.png"/><Relationship Id="rId5" Type="http://schemas.openxmlformats.org/officeDocument/2006/relationships/image" Target="../media/image5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3.png"/><Relationship Id="rId5" Type="http://schemas.openxmlformats.org/officeDocument/2006/relationships/image" Target="../media/image51.jpe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3.png"/><Relationship Id="rId5" Type="http://schemas.openxmlformats.org/officeDocument/2006/relationships/image" Target="../media/image55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aZvOOUsnOw&amp;list=PLmlPkTFID-Du1VMjRuqSfi_bbqf-0UAVv&amp;index=6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3.png"/><Relationship Id="rId5" Type="http://schemas.openxmlformats.org/officeDocument/2006/relationships/image" Target="../media/image60.jpeg"/><Relationship Id="rId4" Type="http://schemas.openxmlformats.org/officeDocument/2006/relationships/image" Target="../media/image1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3.png"/><Relationship Id="rId5" Type="http://schemas.openxmlformats.org/officeDocument/2006/relationships/image" Target="../media/image61.jpeg"/><Relationship Id="rId4" Type="http://schemas.openxmlformats.org/officeDocument/2006/relationships/image" Target="../media/image1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3.png"/><Relationship Id="rId5" Type="http://schemas.openxmlformats.org/officeDocument/2006/relationships/image" Target="../media/image62.png"/><Relationship Id="rId4" Type="http://schemas.openxmlformats.org/officeDocument/2006/relationships/image" Target="../media/image1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3.png"/><Relationship Id="rId5" Type="http://schemas.openxmlformats.org/officeDocument/2006/relationships/image" Target="../media/image63.jpeg"/><Relationship Id="rId4" Type="http://schemas.openxmlformats.org/officeDocument/2006/relationships/image" Target="../media/image1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64.jpeg"/><Relationship Id="rId5" Type="http://schemas.openxmlformats.org/officeDocument/2006/relationships/hyperlink" Target="http://www.google.nl/imgres?q=stoppen&amp;hl=nl&amp;gbv=2&amp;biw=1920&amp;bih=817&amp;tbm=isch&amp;tbnid=M8AUIGRwcu0wfM:&amp;imgrefurl=http://www.schoolplaten.com/afbeelding-stoppen-i14856.html&amp;docid=d5QlcYRy7pc5AM&amp;imgurl=http://www.schoolplaten.com/afbeelding-stoppen-dl14856.jpg&amp;w=1200&amp;h=833&amp;ei=MxG6T_TcKMPsObCj6KMK&amp;zoom=1&amp;iact=hc&amp;vpx=145&amp;vpy=163&amp;dur=607&amp;hovh=187&amp;hovw=270&amp;tx=106&amp;ty=102&amp;sig=114440088025714174403&amp;page=1&amp;tbnh=87&amp;tbnw=123&amp;start=0&amp;ndsp=65&amp;ved=1t:429,r:0,s:0,i:109" TargetMode="External"/><Relationship Id="rId4" Type="http://schemas.openxmlformats.org/officeDocument/2006/relationships/image" Target="../media/image1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3.png"/><Relationship Id="rId5" Type="http://schemas.openxmlformats.org/officeDocument/2006/relationships/image" Target="../media/image65.jpeg"/><Relationship Id="rId4" Type="http://schemas.openxmlformats.org/officeDocument/2006/relationships/image" Target="../media/image1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3.png"/><Relationship Id="rId5" Type="http://schemas.openxmlformats.org/officeDocument/2006/relationships/image" Target="../media/image67.jpeg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imgres?q=stoppen&amp;hl=nl&amp;gbv=2&amp;biw=1920&amp;bih=817&amp;tbm=isch&amp;tbnid=M8AUIGRwcu0wfM:&amp;imgrefurl=http://www.schoolplaten.com/afbeelding-stoppen-i14856.html&amp;docid=d5QlcYRy7pc5AM&amp;imgurl=http://www.schoolplaten.com/afbeelding-stoppen-dl14856.jpg&amp;w=1200&amp;h=833&amp;ei=MxG6T_TcKMPsObCj6KMK&amp;zoom=1&amp;iact=hc&amp;vpx=145&amp;vpy=163&amp;dur=607&amp;hovh=187&amp;hovw=270&amp;tx=106&amp;ty=102&amp;sig=114440088025714174403&amp;page=1&amp;tbnh=87&amp;tbnw=123&amp;start=0&amp;ndsp=65&amp;ved=1t:429,r:0,s:0,i:10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3.png"/><Relationship Id="rId5" Type="http://schemas.openxmlformats.org/officeDocument/2006/relationships/image" Target="../media/image69.jpeg"/><Relationship Id="rId4" Type="http://schemas.openxmlformats.org/officeDocument/2006/relationships/image" Target="../media/image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70.jpeg"/><Relationship Id="rId5" Type="http://schemas.openxmlformats.org/officeDocument/2006/relationships/hyperlink" Target="http://www.google.nl/imgres?q=mist&amp;hl=nl&amp;gbv=2&amp;biw=1920&amp;bih=817&amp;tbm=isch&amp;tbnid=ZphWlodaZZnTzM:&amp;imgrefurl=http://schoolsuppliesforafghanchildren.wordpress.com/2012/04/15/clearing-the-mist/&amp;docid=5g1F40dnB-HiaM&amp;imgurl=http://schoolsuppliesforafghanchildren.files.wordpress.com/2012/04/themist1.jpg&amp;w=1944&amp;h=1296&amp;ei=UAy6T8PnFoidOqjqxawK&amp;zoom=1&amp;iact=hc&amp;vpx=943&amp;vpy=165&amp;dur=908&amp;hovh=183&amp;hovw=275&amp;tx=135&amp;ty=123&amp;sig=114440088025714174403&amp;page=1&amp;tbnh=87&amp;tbnw=121&amp;start=0&amp;ndsp=57&amp;ved=1t:429,r:6,s:0,i:147" TargetMode="External"/><Relationship Id="rId4" Type="http://schemas.openxmlformats.org/officeDocument/2006/relationships/image" Target="../media/image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3.png"/><Relationship Id="rId5" Type="http://schemas.openxmlformats.org/officeDocument/2006/relationships/image" Target="../media/image71.jpeg"/><Relationship Id="rId4" Type="http://schemas.openxmlformats.org/officeDocument/2006/relationships/image" Target="../media/image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6" Type="http://schemas.openxmlformats.org/officeDocument/2006/relationships/image" Target="../media/image3.png"/><Relationship Id="rId5" Type="http://schemas.openxmlformats.org/officeDocument/2006/relationships/image" Target="../media/image72.jpeg"/><Relationship Id="rId4" Type="http://schemas.openxmlformats.org/officeDocument/2006/relationships/image" Target="../media/image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3.png"/><Relationship Id="rId5" Type="http://schemas.openxmlformats.org/officeDocument/2006/relationships/image" Target="../media/image73.jpeg"/><Relationship Id="rId4" Type="http://schemas.openxmlformats.org/officeDocument/2006/relationships/image" Target="../media/image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6" Type="http://schemas.openxmlformats.org/officeDocument/2006/relationships/image" Target="../media/image3.png"/><Relationship Id="rId5" Type="http://schemas.openxmlformats.org/officeDocument/2006/relationships/image" Target="../media/image74.jpeg"/><Relationship Id="rId4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6" Type="http://schemas.openxmlformats.org/officeDocument/2006/relationships/image" Target="../media/image3.png"/><Relationship Id="rId5" Type="http://schemas.openxmlformats.org/officeDocument/2006/relationships/image" Target="../media/image7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6" Type="http://schemas.openxmlformats.org/officeDocument/2006/relationships/image" Target="../media/image3.png"/><Relationship Id="rId5" Type="http://schemas.openxmlformats.org/officeDocument/2006/relationships/image" Target="../media/image76.jpeg"/><Relationship Id="rId4" Type="http://schemas.openxmlformats.org/officeDocument/2006/relationships/image" Target="../media/image1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218767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de woordkaarten van </a:t>
            </a:r>
            <a:br>
              <a:rPr lang="nl-NL" b="1" dirty="0">
                <a:solidFill>
                  <a:srgbClr val="0000FF"/>
                </a:solidFill>
              </a:rPr>
            </a:br>
            <a:r>
              <a:rPr lang="nl-NL" b="1" dirty="0">
                <a:solidFill>
                  <a:srgbClr val="0000FF"/>
                </a:solidFill>
              </a:rPr>
              <a:t>cursus 1 module 4</a:t>
            </a:r>
            <a:br>
              <a:rPr lang="nl-NL" b="1" dirty="0">
                <a:solidFill>
                  <a:srgbClr val="0000FF"/>
                </a:solidFill>
              </a:rPr>
            </a:br>
            <a:endParaRPr lang="nl-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3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hangen</a:t>
            </a:r>
          </a:p>
        </p:txBody>
      </p:sp>
      <p:pic>
        <p:nvPicPr>
          <p:cNvPr id="4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06154"/>
            <a:ext cx="8005329" cy="49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http://4.bp.blogspot.com/-7cBk7-Lcd2c/TfnZxVpCQzI/AAAAAAAAAQ0/SIIBjEkbHko/s1600/DSC_1951_03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56" y="1758156"/>
            <a:ext cx="4824536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31FF363-0AC5-44FF-B662-7C1520699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296" y="55154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trekken</a:t>
            </a:r>
          </a:p>
        </p:txBody>
      </p:sp>
      <p:pic>
        <p:nvPicPr>
          <p:cNvPr id="4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06154"/>
            <a:ext cx="8005329" cy="49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http://www.itds.nl/wp-content/uploads/2012/01/Touwtrekke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6077"/>
            <a:ext cx="525658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6B93119-6849-4E57-A18C-2BB0C9E85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600" y="54117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uitwringen</a:t>
            </a:r>
          </a:p>
        </p:txBody>
      </p:sp>
      <p:pic>
        <p:nvPicPr>
          <p:cNvPr id="4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06154"/>
            <a:ext cx="8005329" cy="49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uitwring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 bwMode="auto">
          <a:xfrm>
            <a:off x="1763688" y="1729935"/>
            <a:ext cx="6006448" cy="38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4A60651-EC5A-4878-A394-6FEEAECC9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776" y="53634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vliegen</a:t>
            </a:r>
          </a:p>
        </p:txBody>
      </p:sp>
      <p:pic>
        <p:nvPicPr>
          <p:cNvPr id="4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06154"/>
            <a:ext cx="8005329" cy="49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http://jjb.home.xs4all.nl/project/vliege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737871"/>
            <a:ext cx="529258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1B935D0-17F2-4441-9F8B-BF51DA7069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363" y="5373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waaien</a:t>
            </a:r>
          </a:p>
        </p:txBody>
      </p:sp>
      <p:pic>
        <p:nvPicPr>
          <p:cNvPr id="4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06154"/>
            <a:ext cx="8005329" cy="49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beeldingsresultaat voor wind in het b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93199"/>
            <a:ext cx="5557057" cy="46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37E6D55-5B5C-4790-9F8D-59E2E8E47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285" y="54518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warm-koud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arm_kou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1"/>
            <a:ext cx="316835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2B7E7EF-01D6-47BC-8AB6-995CE54DC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9984" y="5199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binnen-buiten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klas_geral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6" y="2156373"/>
            <a:ext cx="3468991" cy="307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buitenspelennatuurki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6373"/>
            <a:ext cx="3600400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E7002C0-11C6-4914-8119-67C50D3E7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55416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hier-daar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3" descr="307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38437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Berg%20Fuji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5735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E829878-C548-40E5-9975-791CAB4A0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9844" y="5617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woord van de dag 1: de boom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2900"/>
            <a:ext cx="8352927" cy="51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ikVerwoldeDikkeBoom92-1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46449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8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verhaalplaat hoofdpersonen cursus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4" y="1600200"/>
            <a:ext cx="640043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52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851920" y="2717772"/>
            <a:ext cx="1576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b="1" dirty="0">
                <a:solidFill>
                  <a:srgbClr val="0000FF"/>
                </a:solidFill>
                <a:latin typeface="+mj-lt"/>
              </a:rPr>
              <a:t>dag 1</a:t>
            </a:r>
            <a:r>
              <a:rPr lang="nl-NL" sz="4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81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verhaal van dag 1</a:t>
            </a:r>
            <a:br>
              <a:rPr lang="nl-NL" dirty="0" smtClean="0"/>
            </a:br>
            <a:r>
              <a:rPr lang="nl-NL" dirty="0" smtClean="0"/>
              <a:t>Klik op de link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https://www.youtube.com/watch?v=-</a:t>
            </a:r>
            <a:r>
              <a:rPr lang="nl-NL" dirty="0" smtClean="0">
                <a:hlinkClick r:id="rId2"/>
              </a:rPr>
              <a:t>cKDaBB4QXA&amp;list=PLmlPkTFID-Du1VMjRuqSfi_bbqf-0UAVv&amp;index=5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39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C1 M4 D1 de natte sjaal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25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C1 M4 D1 de natte sjaal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47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C1 M4 D1 de natte sjaal 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43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dag 1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C1 M4 D1 de natte sjaal 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98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347864" y="2636912"/>
            <a:ext cx="1773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dag 2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20270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muts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shorthanded.nl/images/illu/shop/mut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9"/>
            <a:ext cx="417646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93F376B-4D4A-4147-8EA8-34FB54FCB9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461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paraplu</a:t>
            </a:r>
          </a:p>
        </p:txBody>
      </p:sp>
      <p:pic>
        <p:nvPicPr>
          <p:cNvPr id="6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http://www.123promo.nl/images/LGF_205_8023_falconetti_parapl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248472" cy="43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924D5BB-2C8C-4FEA-A62C-7A15F949D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0301" y="54183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regen</a:t>
            </a:r>
          </a:p>
        </p:txBody>
      </p:sp>
      <p:pic>
        <p:nvPicPr>
          <p:cNvPr id="5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http://www.route1.nl/grandcanyon2009/prep2009_2010/rege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18457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51A465F-D6B8-4390-B296-28EC831C3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642" y="53899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slee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magazijnblijdorp.nl/images/Davos%20slede%2080cm.jpg?osCsid=4156445123d6deec09c26d5125edcab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07672"/>
            <a:ext cx="604575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248057D-E424-4FAA-B718-C3364677B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boom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ikVerwoldeDikkeBoom92-1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74441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E0DC9CD-4774-42E4-A3CB-7B4377193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4784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sneeuw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seadbruinja.typepad.com/.a/6a010536807f4d970b010536b60c35970c-800w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72608" cy="4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B4DAE40-4FAA-4EF1-8D7F-03F296F01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374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sneeuwbal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1.gstatic.com/images?q=tbn:ANd9GcS6T0z4yLyKWf-1MrgU_16aJXkx7O07sX8yGWJTCEsQAxxaJZyITQ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68863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8AC0098-FC24-4244-8BA3-023042ABD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945" y="54784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sneeuwpop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sneeuwp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75" y="1700808"/>
            <a:ext cx="3024336" cy="40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75780A4-0FBB-441E-8D26-6CA46BF58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073" y="52497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nl-NL" dirty="0"/>
              <a:t>het weer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eurocarpgroup.com/images/hetweer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628801"/>
            <a:ext cx="3816423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D52AC47-F465-4206-B787-4B4F43EAE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461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wolk(en)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bredavandaag.nl/sites/default/files/imagecache/groot/fotos/201109/weer_wisselend_bewolk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772816"/>
            <a:ext cx="507656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5BFCFFC-47D3-4558-91CF-C766C39CB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zonnebril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beglobal.nl/Cat/custom/images/groepen/Zonnebrillen/360x270/49096.30-klassieke-zonnebri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5624"/>
            <a:ext cx="446449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3BF6562-0156-4078-BDBC-0068645B2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293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regenen</a:t>
            </a:r>
          </a:p>
        </p:txBody>
      </p:sp>
      <p:pic>
        <p:nvPicPr>
          <p:cNvPr id="4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regen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68315"/>
            <a:ext cx="6696744" cy="41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45C5CFB-9C25-4C5A-A017-AAF9D0874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942" y="5542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schijnen</a:t>
            </a:r>
          </a:p>
        </p:txBody>
      </p:sp>
      <p:pic>
        <p:nvPicPr>
          <p:cNvPr id="5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http://images2-telegraaf.nl/multimedia/archive/00832/zonnig_832215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33670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7073F9B-70A4-4D06-8958-0550C1EAB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55101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sneeuwen</a:t>
            </a:r>
          </a:p>
        </p:txBody>
      </p:sp>
      <p:pic>
        <p:nvPicPr>
          <p:cNvPr id="4" name="Picture 2" descr="Loper Brugge 45x150 c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3308224" y="2525746"/>
            <a:ext cx="2527552" cy="26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per Brugge 45x150 c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2950" r="11199" b="14454"/>
          <a:stretch/>
        </p:blipFill>
        <p:spPr bwMode="auto">
          <a:xfrm>
            <a:off x="611560" y="1406154"/>
            <a:ext cx="7848872" cy="4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59" y="1396670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http://www.pzc.nl/multimedia/archive/00430/Sneeuw_en_gladheid__430066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47260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FBA807B-E5C5-4945-A9A6-3087056DD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886" y="5531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het woord van de dag 2: sneeuwen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323529" y="1340768"/>
            <a:ext cx="8424936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http://www.pzc.nl/multimedia/archive/00430/Sneeuw_en_gladheid__430066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7260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37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sjaal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cdn.suitableshop.nl/images/products/large/heren-sjaal-wol-zwar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9"/>
            <a:ext cx="331236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EE9C401-86BE-475B-A3BC-2277AB82A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506" y="5461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5856" y="2427774"/>
            <a:ext cx="2093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dag 3</a:t>
            </a:r>
            <a:r>
              <a:rPr lang="nl-NL" sz="4800" b="1" dirty="0">
                <a:latin typeface="Century Gothic" panose="020B0502020202020204" pitchFamily="34" charset="0"/>
              </a:rPr>
              <a:t> 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584049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jas</a:t>
            </a:r>
          </a:p>
        </p:txBody>
      </p:sp>
      <p:pic>
        <p:nvPicPr>
          <p:cNvPr id="12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JAS%20JOBMAN%20136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63243"/>
            <a:ext cx="468052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E470C29-475A-4595-A8F0-7B778B474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289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plas</a:t>
            </a:r>
          </a:p>
        </p:txBody>
      </p:sp>
      <p:pic>
        <p:nvPicPr>
          <p:cNvPr id="5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3" descr="plas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754770"/>
            <a:ext cx="453650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0C0016A-0E54-45C7-A996-D151205D2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91" y="5371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nl-NL" dirty="0"/>
              <a:t>het raam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raam hu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5088" r="3469" b="2941"/>
          <a:stretch/>
        </p:blipFill>
        <p:spPr bwMode="auto">
          <a:xfrm>
            <a:off x="3131840" y="1628800"/>
            <a:ext cx="3347049" cy="45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A0875E1-E651-40CB-B2BF-90EB8EB65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289" y="5373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sok(ken)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ok_flower_r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32048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1665D79-D69A-4ED0-93AF-D4530CDA9F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297" y="53899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 (het blok)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C:\Users\Gebruiker\Pictures\2012_05_07\klanklessen_00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2312"/>
            <a:ext cx="3456384" cy="381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C6E9A9F-E5EB-4C61-86AC-D3659F27F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317" y="5317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(het blok)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:\Users\Gebruiker\Pictures\2012_05_07\klanklessen_00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29290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9CE6FA5-1BD7-42AB-A73D-1512C8CAD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257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beneden (aan de trap)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C:\Users\Gebruiker\Pictures\2012_05_07\klanklessen_00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70437"/>
            <a:ext cx="331236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A4787A9-42FD-487C-9BA6-DEE39BDBD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325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boven (aan de trap)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C:\Users\Gebruiker\Pictures\2012_05_07\klanklessen_00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45638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E66E57D-7DC2-452A-9822-B34074861E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321" y="5317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 (de stoel)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una%20onder%20tafe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888432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B88BF72-6D05-49E9-8873-CE7CE963C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138" y="5257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tak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112rivierenland.nl/public/upload/album/1651/IMG_2019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 bwMode="auto">
          <a:xfrm>
            <a:off x="2987824" y="1700809"/>
            <a:ext cx="3024335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F23D095-8671-473E-8A70-ACC121D66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794" y="53901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(de stoel)</a:t>
            </a:r>
          </a:p>
        </p:txBody>
      </p:sp>
      <p:pic>
        <p:nvPicPr>
          <p:cNvPr id="4" name="Picture 2" descr="http://www.levelsbc.nl/wp-content/uploads/2013/02/Achtergrond_paars11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ckje_op_stoe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82453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7D7BD59-E874-460B-B5E2-C9A948AC5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962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oranje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99300"/>
            <a:ext cx="4248472" cy="391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8CF3DF6-31F7-4B07-843D-293775D73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305" y="52275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roze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3558D3A-34E6-4320-990D-CEAFFA1D7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178597" cy="410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AE25D12-B16E-48DD-88F3-2791DEFDE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5199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zwart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718309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B300F3E-9B6C-47DD-AE63-656CF61D6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199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Het verhaal dag 3</a:t>
            </a:r>
            <a:br>
              <a:rPr lang="nl-NL" dirty="0" smtClean="0"/>
            </a:br>
            <a:r>
              <a:rPr lang="nl-NL" dirty="0" smtClean="0"/>
              <a:t>Klik op de link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www.youtube.com/watch?v=GaZvOOUsnOw&amp;list=PLmlPkTFID-Du1VMjRuqSfi_bbqf-0UAVv&amp;index=6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6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</a:t>
            </a:r>
            <a:r>
              <a:rPr lang="nl-NL" b="1" u="sng" dirty="0"/>
              <a:t>dag 3</a:t>
            </a:r>
            <a:br>
              <a:rPr lang="nl-NL" b="1" u="sng" dirty="0"/>
            </a:br>
            <a:endParaRPr lang="nl-NL" b="1" u="sng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C1 M4 D3 de jas in de plas 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40" y="1600200"/>
            <a:ext cx="319972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452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</a:t>
            </a:r>
            <a:r>
              <a:rPr lang="nl-NL" b="1" u="sng" dirty="0"/>
              <a:t>dag 3</a:t>
            </a:r>
            <a:br>
              <a:rPr lang="nl-NL" b="1" u="sng" dirty="0"/>
            </a:br>
            <a:endParaRPr lang="nl-NL" b="1" u="sng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C1 M4 D3 de jas in de plas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875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</a:t>
            </a:r>
            <a:r>
              <a:rPr lang="nl-NL" b="1" u="sng" dirty="0"/>
              <a:t>dag 3</a:t>
            </a:r>
            <a:br>
              <a:rPr lang="nl-NL" b="1" u="sng" dirty="0"/>
            </a:br>
            <a:endParaRPr lang="nl-NL" b="1" u="sng" dirty="0"/>
          </a:p>
        </p:txBody>
      </p:sp>
      <p:pic>
        <p:nvPicPr>
          <p:cNvPr id="5" name="Tijdelijke aanduiding voor inhoud 4" descr="F:\Mondeling Nederlands\M.N. Origineel\MN origineel\MN cursus 4 origineel\MN cursus 1 origineel\MN-Cursus-1-Tapes\module 4\C1 M4 D3 de jas in de plas 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663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De verhaalplaten van </a:t>
            </a:r>
            <a:r>
              <a:rPr lang="nl-NL" b="1" u="sng" dirty="0"/>
              <a:t>dag 3</a:t>
            </a:r>
            <a:br>
              <a:rPr lang="nl-NL" b="1" u="sng" dirty="0"/>
            </a:br>
            <a:endParaRPr lang="nl-NL" b="1" u="sng" dirty="0"/>
          </a:p>
        </p:txBody>
      </p:sp>
      <p:pic>
        <p:nvPicPr>
          <p:cNvPr id="4" name="Tijdelijke aanduiding voor inhoud 3" descr="F:\Mondeling Nederlands\M.N. Origineel\MN origineel\MN cursus 4 origineel\MN cursus 1 origineel\MN-Cursus-1-Tapes\module 4\C1 M4 D3 de jas in de plas 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3" y="1600200"/>
            <a:ext cx="319997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85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verwarming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SCN1617-71476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9654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8D11E0F-6CC3-4366-9DB2-5F8613877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0281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707904" y="2828206"/>
            <a:ext cx="2093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dag 4 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255915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hangen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timpaangroep.nl/files/962/reksto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040560" cy="43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42560CE-3310-4E6E-8A3F-9E8E6C3AB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523" y="5445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hardlopen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hardlop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367635" cy="35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F7EC878-D9FE-425A-BDB9-3454C7B2D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03" y="55706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omdraaien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mdraai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824536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D4A7772-2E5A-4DC7-9A99-6501FF422C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134" y="55066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springen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springen ki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"/>
          <a:stretch/>
        </p:blipFill>
        <p:spPr bwMode="auto">
          <a:xfrm>
            <a:off x="3059832" y="1630699"/>
            <a:ext cx="3423295" cy="44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A113D7A-2D05-44FF-9ED5-D1C6E347A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091" y="56040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stoppen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0.gstatic.com/images?q=tbn:ANd9GcRQOuV0_ML-eAVdzzS4A8VU0mCVAcRvoNuxMnEVdfpAa7nM0utM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5252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C850032-81BC-475E-9C36-E553D795D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105" y="5481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spijten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1.bp.blogspot.com/-5dSOz5Dohkc/UHkRai0YPKI/AAAAAAAAFPY/zioPXjt8aiY/s1600/sorry-cute-dog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2453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CE278D1-F32B-42F7-A8EE-81D7DAC33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590" y="5433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 ongeluk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Afbeeldingsresultaat voor speelgoed kapot mak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382"/>
            <a:ext cx="4248472" cy="40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8E6FF24-70A3-4277-99C4-8B159FD56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612" y="51571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expres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910"/>
            <a:ext cx="7776864" cy="47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Afbeeldingsresultaat voor speelgoed kapot mak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06874"/>
            <a:ext cx="3927323" cy="39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925B574-C199-4B3B-8277-AACE33A54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930" y="52230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woord van de dag 4: stoppen</a:t>
            </a:r>
          </a:p>
        </p:txBody>
      </p:sp>
      <p:pic>
        <p:nvPicPr>
          <p:cNvPr id="6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539552" y="1484784"/>
            <a:ext cx="828091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http://t0.gstatic.com/images?q=tbn:ANd9GcRQOuV0_ML-eAVdzzS4A8VU0mCVAcRvoNuxMnEVdfpAa7nM0utM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37" y="1916832"/>
            <a:ext cx="6213475" cy="430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49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kachel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stokertje.nl/var/uploads/houtkachel-amsterda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456384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6A70FC3-52F8-4EC2-BADF-655A8E099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5195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taalfuncties van dag 4</a:t>
            </a:r>
          </a:p>
        </p:txBody>
      </p:sp>
      <p:pic>
        <p:nvPicPr>
          <p:cNvPr id="4" name="Tijdelijke aanduiding voor inhoud 3" descr="C:\Users\Gebruiker\Pictures\MP Navigator EX\2016_10_31\IMG_000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72328" r="4829" b="10490"/>
          <a:stretch/>
        </p:blipFill>
        <p:spPr bwMode="auto">
          <a:xfrm rot="10800000">
            <a:off x="1268083" y="2777706"/>
            <a:ext cx="6711351" cy="2665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4272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woord van de dag 4: de plas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4909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3" descr="plas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94" y="2060848"/>
            <a:ext cx="6026785" cy="401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5973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5856" y="2636912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dag 5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0300242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bliksem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fbeeldingsresultaat voor bliksem do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77276"/>
            <a:ext cx="6224270" cy="35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8B30AD4-EC8B-44D9-9692-FF2361ED7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941" y="53347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mist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t2.gstatic.com/images?q=tbn:ANd9GcSHoBP6EsSMy_GFQmGbVSRU50vhTtlElYzp_fJfbsolcFkAQWsX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392488" cy="41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D5B479C-CB2E-436F-9B4A-44AA37C8B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293" y="5439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nl-NL" dirty="0"/>
              <a:t>het onweer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fbeeldingsresultaat voor donder en bliksem teke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7640"/>
            <a:ext cx="6461147" cy="42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2C333E9-607A-4F0E-B92E-EBE8CDD3F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933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regenboog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fbeeldingsresultaat voor regenboog in neder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7432"/>
            <a:ext cx="7024310" cy="34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FFDE220-1B41-4A9A-B441-9866925D2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934" y="5538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vlieger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dijkshoorn-pijnacker.nl/images_up/dijkshoorn-pijnacker.nl/Up-load%20artikelen%2024-08-2006/Internet_23-08-2006-150-300_Fun%20and%20Outdoor%20-%2023-08-2006/Gunther/GU1163tops_4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592287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4072EBF-5944-4454-A5C0-FF4BFDE68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54406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Clr>
                <a:srgbClr val="FF0000"/>
              </a:buClr>
              <a:buFont typeface="Arial" pitchFamily="34" charset="0"/>
              <a:buChar char="•"/>
            </a:pPr>
            <a:r>
              <a:rPr lang="nl-NL" dirty="0"/>
              <a:t>het ijs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fbeeldingsresultaat voor schaatsen me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8077"/>
            <a:ext cx="6096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75B3610-4591-4347-8C16-6CF67D4C9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939" y="54138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oplaten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http://www.schoolbieb.nl/uploadedImages/images/DOSSIERS%20PO/Sport/41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16623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1D78E02-88E0-4F4A-9BAA-C2656E896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009" y="5689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want(en)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ant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7"/>
            <a:ext cx="417646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D06D5D7-BFEC-4E29-A623-548ECC782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4278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regenen dat het giet</a:t>
            </a:r>
          </a:p>
        </p:txBody>
      </p:sp>
      <p:pic>
        <p:nvPicPr>
          <p:cNvPr id="4" name="Picture 2" descr="http://vermiljoenshop.be/646-thickbox/boordstof-roo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1714500" y="2036743"/>
            <a:ext cx="5715000" cy="36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ermiljoenshop.be/646-thickbox/boordstof-roo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"/>
          <a:stretch/>
        </p:blipFill>
        <p:spPr bwMode="auto">
          <a:xfrm>
            <a:off x="611560" y="1412776"/>
            <a:ext cx="79945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Afbeeldingsresultaat voor felle regenbuien overd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3224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40F5453-54E7-40BE-BA7D-5EEDE760C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293" y="5490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het woord van de dag 5: het weer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4909"/>
            <a:ext cx="81369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http://www.eurocarpgroup.com/images/hetweer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50714"/>
            <a:ext cx="4692754" cy="4586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25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wind</a:t>
            </a:r>
          </a:p>
        </p:txBody>
      </p:sp>
      <p:pic>
        <p:nvPicPr>
          <p:cNvPr id="4" name="Picture 4" descr="http://www.nonpaintstore.nl/images/product_images/thumbnail_RAL80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1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npaintstore.nl/images/product_images/thumbnail_RAL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93"/>
            <a:ext cx="7920880" cy="48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090120000354_wi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752527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48D1D4B-955F-49CF-B80D-BB914461E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285" y="5195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275</Words>
  <Application>Microsoft Office PowerPoint</Application>
  <PresentationFormat>Diavoorstelling (4:3)</PresentationFormat>
  <Paragraphs>83</Paragraphs>
  <Slides>81</Slides>
  <Notes>0</Notes>
  <HiddenSlides>0</HiddenSlides>
  <MMClips>58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81</vt:i4>
      </vt:variant>
    </vt:vector>
  </HeadingPairs>
  <TitlesOfParts>
    <vt:vector size="85" baseType="lpstr">
      <vt:lpstr>Arial</vt:lpstr>
      <vt:lpstr>Calibri</vt:lpstr>
      <vt:lpstr>Century Gothic</vt:lpstr>
      <vt:lpstr>Kantoorthema</vt:lpstr>
      <vt:lpstr>de woordkaarten van  cursus 1 module 4 </vt:lpstr>
      <vt:lpstr>PowerPoint-presentatie</vt:lpstr>
      <vt:lpstr>de boom</vt:lpstr>
      <vt:lpstr>de sjaal</vt:lpstr>
      <vt:lpstr>de tak</vt:lpstr>
      <vt:lpstr>de verwarming</vt:lpstr>
      <vt:lpstr>de kachel</vt:lpstr>
      <vt:lpstr>de want(en)</vt:lpstr>
      <vt:lpstr>de wind</vt:lpstr>
      <vt:lpstr>hangen</vt:lpstr>
      <vt:lpstr>trekken</vt:lpstr>
      <vt:lpstr>uitwringen</vt:lpstr>
      <vt:lpstr>vliegen</vt:lpstr>
      <vt:lpstr>waaien</vt:lpstr>
      <vt:lpstr>warm-koud</vt:lpstr>
      <vt:lpstr>binnen-buiten</vt:lpstr>
      <vt:lpstr>hier-daar</vt:lpstr>
      <vt:lpstr>het woord van de dag 1: de boom</vt:lpstr>
      <vt:lpstr> de verhaalplaten van dag 1 </vt:lpstr>
      <vt:lpstr>Het verhaal van dag 1 Klik op de link</vt:lpstr>
      <vt:lpstr> de verhaalplaten van dag 1 </vt:lpstr>
      <vt:lpstr> de verhaalplaten van dag 1 </vt:lpstr>
      <vt:lpstr> de verhaalplaten van dag 1 </vt:lpstr>
      <vt:lpstr> de verhaalplaten van dag 1 </vt:lpstr>
      <vt:lpstr>PowerPoint-presentatie</vt:lpstr>
      <vt:lpstr>de muts</vt:lpstr>
      <vt:lpstr>de paraplu</vt:lpstr>
      <vt:lpstr>de regen</vt:lpstr>
      <vt:lpstr>de slee</vt:lpstr>
      <vt:lpstr>de sneeuw</vt:lpstr>
      <vt:lpstr>de sneeuwbal</vt:lpstr>
      <vt:lpstr>de sneeuwpop</vt:lpstr>
      <vt:lpstr>het weer</vt:lpstr>
      <vt:lpstr>de wolk(en)</vt:lpstr>
      <vt:lpstr>de zonnebril</vt:lpstr>
      <vt:lpstr>regenen</vt:lpstr>
      <vt:lpstr>schijnen</vt:lpstr>
      <vt:lpstr>sneeuwen</vt:lpstr>
      <vt:lpstr>het woord van de dag 2: sneeuwen</vt:lpstr>
      <vt:lpstr>PowerPoint-presentatie</vt:lpstr>
      <vt:lpstr>de jas</vt:lpstr>
      <vt:lpstr>de plas</vt:lpstr>
      <vt:lpstr>het raam</vt:lpstr>
      <vt:lpstr>de sok(ken)</vt:lpstr>
      <vt:lpstr>achter (het blok)</vt:lpstr>
      <vt:lpstr>voor (het blok)</vt:lpstr>
      <vt:lpstr>beneden (aan de trap)</vt:lpstr>
      <vt:lpstr>boven (aan de trap)</vt:lpstr>
      <vt:lpstr>onder (de stoel)</vt:lpstr>
      <vt:lpstr>op (de stoel)</vt:lpstr>
      <vt:lpstr>oranje</vt:lpstr>
      <vt:lpstr>roze</vt:lpstr>
      <vt:lpstr>wit</vt:lpstr>
      <vt:lpstr>zwart</vt:lpstr>
      <vt:lpstr>Het verhaal dag 3 Klik op de link</vt:lpstr>
      <vt:lpstr> De verhaalplaten van dag 3 </vt:lpstr>
      <vt:lpstr> De verhaalplaten van dag 3 </vt:lpstr>
      <vt:lpstr> De verhaalplaten van dag 3 </vt:lpstr>
      <vt:lpstr> De verhaalplaten van dag 3 </vt:lpstr>
      <vt:lpstr>PowerPoint-presentatie</vt:lpstr>
      <vt:lpstr>hangen</vt:lpstr>
      <vt:lpstr>hardlopen</vt:lpstr>
      <vt:lpstr>omdraaien</vt:lpstr>
      <vt:lpstr>springen</vt:lpstr>
      <vt:lpstr>stoppen</vt:lpstr>
      <vt:lpstr>spijten</vt:lpstr>
      <vt:lpstr>per ongeluk</vt:lpstr>
      <vt:lpstr>expres</vt:lpstr>
      <vt:lpstr>het woord van de dag 4: stoppen</vt:lpstr>
      <vt:lpstr>de taalfuncties van dag 4</vt:lpstr>
      <vt:lpstr>het woord van de dag 4: de plas</vt:lpstr>
      <vt:lpstr>PowerPoint-presentatie</vt:lpstr>
      <vt:lpstr>de bliksem</vt:lpstr>
      <vt:lpstr>de mist</vt:lpstr>
      <vt:lpstr>het onweer</vt:lpstr>
      <vt:lpstr>de regenboog</vt:lpstr>
      <vt:lpstr>de vlieger</vt:lpstr>
      <vt:lpstr>het ijs</vt:lpstr>
      <vt:lpstr>oplaten</vt:lpstr>
      <vt:lpstr>regenen dat het giet</vt:lpstr>
      <vt:lpstr>het woord van de dag 5: het weer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woordkaarten van</dc:title>
  <dc:creator>Gebruiker</dc:creator>
  <cp:lastModifiedBy>Gabriëlle ten Klooster</cp:lastModifiedBy>
  <cp:revision>47</cp:revision>
  <dcterms:created xsi:type="dcterms:W3CDTF">2015-06-16T17:10:37Z</dcterms:created>
  <dcterms:modified xsi:type="dcterms:W3CDTF">2021-02-15T15:08:39Z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