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315" r:id="rId19"/>
    <p:sldId id="321" r:id="rId20"/>
    <p:sldId id="338" r:id="rId21"/>
    <p:sldId id="322" r:id="rId22"/>
    <p:sldId id="323" r:id="rId23"/>
    <p:sldId id="324" r:id="rId24"/>
    <p:sldId id="325" r:id="rId25"/>
    <p:sldId id="334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285" r:id="rId39"/>
    <p:sldId id="316" r:id="rId40"/>
    <p:sldId id="335" r:id="rId41"/>
    <p:sldId id="284" r:id="rId42"/>
    <p:sldId id="286" r:id="rId43"/>
    <p:sldId id="287" r:id="rId44"/>
    <p:sldId id="288" r:id="rId45"/>
    <p:sldId id="289" r:id="rId46"/>
    <p:sldId id="290" r:id="rId47"/>
    <p:sldId id="291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339" r:id="rId56"/>
    <p:sldId id="326" r:id="rId57"/>
    <p:sldId id="327" r:id="rId58"/>
    <p:sldId id="328" r:id="rId59"/>
    <p:sldId id="329" r:id="rId60"/>
    <p:sldId id="336" r:id="rId61"/>
    <p:sldId id="299" r:id="rId62"/>
    <p:sldId id="300" r:id="rId63"/>
    <p:sldId id="301" r:id="rId64"/>
    <p:sldId id="302" r:id="rId65"/>
    <p:sldId id="303" r:id="rId66"/>
    <p:sldId id="304" r:id="rId67"/>
    <p:sldId id="305" r:id="rId68"/>
    <p:sldId id="306" r:id="rId69"/>
    <p:sldId id="318" r:id="rId70"/>
    <p:sldId id="319" r:id="rId71"/>
    <p:sldId id="330" r:id="rId72"/>
    <p:sldId id="337" r:id="rId73"/>
    <p:sldId id="307" r:id="rId74"/>
    <p:sldId id="308" r:id="rId75"/>
    <p:sldId id="309" r:id="rId76"/>
    <p:sldId id="310" r:id="rId77"/>
    <p:sldId id="311" r:id="rId78"/>
    <p:sldId id="312" r:id="rId79"/>
    <p:sldId id="313" r:id="rId80"/>
    <p:sldId id="314" r:id="rId81"/>
    <p:sldId id="320" r:id="rId8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622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9703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8227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6848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8680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966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362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8100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680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1849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933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14BEF-7D81-4001-A41A-E7CA11991CB3}" type="datetimeFigureOut">
              <a:rPr lang="nl-NL" smtClean="0"/>
              <a:t>15-2-2021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DFB064-B007-4338-B5A3-3C33016ABDA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8891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3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4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5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6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-cKDaBB4QXA&amp;list=PLmlPkTFID-Du1VMjRuqSfi_bbqf-0UAVv&amp;index=5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29.jpeg"/><Relationship Id="rId4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30.jpeg"/><Relationship Id="rId4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31.jpeg"/><Relationship Id="rId4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3.png"/><Relationship Id="rId5" Type="http://schemas.openxmlformats.org/officeDocument/2006/relationships/image" Target="../media/image32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33.jpeg"/><Relationship Id="rId4" Type="http://schemas.openxmlformats.org/officeDocument/2006/relationships/image" Target="../media/image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4.jpeg"/><Relationship Id="rId5" Type="http://schemas.openxmlformats.org/officeDocument/2006/relationships/hyperlink" Target="http://www.google.nl/imgres?q=sneeuwballen+gooien&amp;hl=nl&amp;gbv=2&amp;biw=1920&amp;bih=817&amp;tbm=isch&amp;tbnid=_b6dS-gLtsE_PM:&amp;imgrefurl=http://www.hartvannederland.nl/nederland/noord-holland/2009/sneeuwballen-gooien/&amp;docid=xmwlo2pdCHiA6M&amp;imgurl=http://www.hartvannederland.nl/wp-content/uploads/2009/11/iStock_000008462362XSmall1.jpg&amp;w=425&amp;h=282&amp;ei=Xwi6T-77M8mSOrjnkbUK&amp;zoom=1&amp;iact=hc&amp;vpx=928&amp;vpy=167&amp;dur=3418&amp;hovh=183&amp;hovw=276&amp;tx=125&amp;ty=133&amp;sig=114440088025714174403&amp;page=1&amp;tbnh=91&amp;tbnw=122&amp;start=0&amp;ndsp=63&amp;ved=1t:429,r:7,s:0,i:97" TargetMode="External"/><Relationship Id="rId4" Type="http://schemas.openxmlformats.org/officeDocument/2006/relationships/image" Target="../media/image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3.png"/><Relationship Id="rId5" Type="http://schemas.openxmlformats.org/officeDocument/2006/relationships/image" Target="../media/image35.jpeg"/><Relationship Id="rId4" Type="http://schemas.openxmlformats.org/officeDocument/2006/relationships/image" Target="../media/image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36.gif"/><Relationship Id="rId4" Type="http://schemas.openxmlformats.org/officeDocument/2006/relationships/image" Target="../media/image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37.jpeg"/><Relationship Id="rId4" Type="http://schemas.openxmlformats.org/officeDocument/2006/relationships/image" Target="../media/image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3.png"/><Relationship Id="rId5" Type="http://schemas.openxmlformats.org/officeDocument/2006/relationships/image" Target="../media/image38.jpeg"/><Relationship Id="rId4" Type="http://schemas.openxmlformats.org/officeDocument/2006/relationships/image" Target="../media/image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39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40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1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.png"/><Relationship Id="rId5" Type="http://schemas.openxmlformats.org/officeDocument/2006/relationships/image" Target="../media/image42.jpeg"/><Relationship Id="rId4" Type="http://schemas.openxmlformats.org/officeDocument/2006/relationships/image" Target="../media/image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image" Target="../media/image3.png"/><Relationship Id="rId5" Type="http://schemas.openxmlformats.org/officeDocument/2006/relationships/image" Target="../media/image43.png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6" Type="http://schemas.openxmlformats.org/officeDocument/2006/relationships/image" Target="../media/image3.png"/><Relationship Id="rId5" Type="http://schemas.openxmlformats.org/officeDocument/2006/relationships/image" Target="../media/image44.jpeg"/><Relationship Id="rId4" Type="http://schemas.openxmlformats.org/officeDocument/2006/relationships/image" Target="../media/image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image" Target="../media/image3.png"/><Relationship Id="rId5" Type="http://schemas.openxmlformats.org/officeDocument/2006/relationships/image" Target="../media/image45.jpeg"/><Relationship Id="rId4" Type="http://schemas.openxmlformats.org/officeDocument/2006/relationships/image" Target="../media/image1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6" Type="http://schemas.openxmlformats.org/officeDocument/2006/relationships/image" Target="../media/image3.png"/><Relationship Id="rId5" Type="http://schemas.openxmlformats.org/officeDocument/2006/relationships/image" Target="../media/image46.jpeg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6" Type="http://schemas.openxmlformats.org/officeDocument/2006/relationships/image" Target="../media/image3.png"/><Relationship Id="rId5" Type="http://schemas.openxmlformats.org/officeDocument/2006/relationships/image" Target="../media/image47.jpeg"/><Relationship Id="rId4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image" Target="../media/image3.png"/><Relationship Id="rId5" Type="http://schemas.openxmlformats.org/officeDocument/2006/relationships/image" Target="../media/image48.jpeg"/><Relationship Id="rId4" Type="http://schemas.openxmlformats.org/officeDocument/2006/relationships/image" Target="../media/image1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6" Type="http://schemas.openxmlformats.org/officeDocument/2006/relationships/image" Target="../media/image3.png"/><Relationship Id="rId5" Type="http://schemas.openxmlformats.org/officeDocument/2006/relationships/image" Target="../media/image49.jpeg"/><Relationship Id="rId4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image" Target="../media/image3.png"/><Relationship Id="rId5" Type="http://schemas.openxmlformats.org/officeDocument/2006/relationships/image" Target="../media/image50.jpe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1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3.png"/><Relationship Id="rId5" Type="http://schemas.openxmlformats.org/officeDocument/2006/relationships/image" Target="../media/image52.png"/><Relationship Id="rId4" Type="http://schemas.openxmlformats.org/officeDocument/2006/relationships/image" Target="../media/image1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3.png"/><Relationship Id="rId5" Type="http://schemas.openxmlformats.org/officeDocument/2006/relationships/image" Target="../media/image53.png"/><Relationship Id="rId4" Type="http://schemas.openxmlformats.org/officeDocument/2006/relationships/image" Target="../media/image1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png"/><Relationship Id="rId5" Type="http://schemas.openxmlformats.org/officeDocument/2006/relationships/image" Target="../media/image54.png"/><Relationship Id="rId4" Type="http://schemas.openxmlformats.org/officeDocument/2006/relationships/image" Target="../media/image1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3.png"/><Relationship Id="rId5" Type="http://schemas.openxmlformats.org/officeDocument/2006/relationships/image" Target="../media/image55.png"/><Relationship Id="rId4" Type="http://schemas.openxmlformats.org/officeDocument/2006/relationships/image" Target="../media/image1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aZvOOUsnOw&amp;list=PLmlPkTFID-Du1VMjRuqSfi_bbqf-0UAVv&amp;index=6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1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png"/><Relationship Id="rId5" Type="http://schemas.openxmlformats.org/officeDocument/2006/relationships/image" Target="../media/image60.jpeg"/><Relationship Id="rId4" Type="http://schemas.openxmlformats.org/officeDocument/2006/relationships/image" Target="../media/image1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image" Target="../media/image3.png"/><Relationship Id="rId5" Type="http://schemas.openxmlformats.org/officeDocument/2006/relationships/image" Target="../media/image61.jpeg"/><Relationship Id="rId4" Type="http://schemas.openxmlformats.org/officeDocument/2006/relationships/image" Target="../media/image1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6" Type="http://schemas.openxmlformats.org/officeDocument/2006/relationships/image" Target="../media/image3.png"/><Relationship Id="rId5" Type="http://schemas.openxmlformats.org/officeDocument/2006/relationships/image" Target="../media/image62.png"/><Relationship Id="rId4" Type="http://schemas.openxmlformats.org/officeDocument/2006/relationships/image" Target="../media/image1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image" Target="../media/image3.png"/><Relationship Id="rId5" Type="http://schemas.openxmlformats.org/officeDocument/2006/relationships/image" Target="../media/image63.jpeg"/><Relationship Id="rId4" Type="http://schemas.openxmlformats.org/officeDocument/2006/relationships/image" Target="../media/image11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6" Type="http://schemas.openxmlformats.org/officeDocument/2006/relationships/image" Target="../media/image64.jpeg"/><Relationship Id="rId5" Type="http://schemas.openxmlformats.org/officeDocument/2006/relationships/hyperlink" Target="http://www.google.nl/imgres?q=stoppen&amp;hl=nl&amp;gbv=2&amp;biw=1920&amp;bih=817&amp;tbm=isch&amp;tbnid=M8AUIGRwcu0wfM:&amp;imgrefurl=http://www.schoolplaten.com/afbeelding-stoppen-i14856.html&amp;docid=d5QlcYRy7pc5AM&amp;imgurl=http://www.schoolplaten.com/afbeelding-stoppen-dl14856.jpg&amp;w=1200&amp;h=833&amp;ei=MxG6T_TcKMPsObCj6KMK&amp;zoom=1&amp;iact=hc&amp;vpx=145&amp;vpy=163&amp;dur=607&amp;hovh=187&amp;hovw=270&amp;tx=106&amp;ty=102&amp;sig=114440088025714174403&amp;page=1&amp;tbnh=87&amp;tbnw=123&amp;start=0&amp;ndsp=65&amp;ved=1t:429,r:0,s:0,i:109" TargetMode="External"/><Relationship Id="rId4" Type="http://schemas.openxmlformats.org/officeDocument/2006/relationships/image" Target="../media/image1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3.png"/><Relationship Id="rId5" Type="http://schemas.openxmlformats.org/officeDocument/2006/relationships/image" Target="../media/image65.jpeg"/><Relationship Id="rId4" Type="http://schemas.openxmlformats.org/officeDocument/2006/relationships/image" Target="../media/image11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3.png"/><Relationship Id="rId5" Type="http://schemas.openxmlformats.org/officeDocument/2006/relationships/image" Target="../media/image66.png"/><Relationship Id="rId4" Type="http://schemas.openxmlformats.org/officeDocument/2006/relationships/image" Target="../media/image1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3.png"/><Relationship Id="rId5" Type="http://schemas.openxmlformats.org/officeDocument/2006/relationships/image" Target="../media/image67.jpeg"/><Relationship Id="rId4" Type="http://schemas.openxmlformats.org/officeDocument/2006/relationships/image" Target="../media/image1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nl/imgres?q=stoppen&amp;hl=nl&amp;gbv=2&amp;biw=1920&amp;bih=817&amp;tbm=isch&amp;tbnid=M8AUIGRwcu0wfM:&amp;imgrefurl=http://www.schoolplaten.com/afbeelding-stoppen-i14856.html&amp;docid=d5QlcYRy7pc5AM&amp;imgurl=http://www.schoolplaten.com/afbeelding-stoppen-dl14856.jpg&amp;w=1200&amp;h=833&amp;ei=MxG6T_TcKMPsObCj6KMK&amp;zoom=1&amp;iact=hc&amp;vpx=145&amp;vpy=163&amp;dur=607&amp;hovh=187&amp;hovw=270&amp;tx=106&amp;ty=102&amp;sig=114440088025714174403&amp;page=1&amp;tbnh=87&amp;tbnw=123&amp;start=0&amp;ndsp=65&amp;ved=1t:429,r:0,s:0,i:109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3.png"/><Relationship Id="rId5" Type="http://schemas.openxmlformats.org/officeDocument/2006/relationships/image" Target="../media/image69.jpeg"/><Relationship Id="rId4" Type="http://schemas.openxmlformats.org/officeDocument/2006/relationships/image" Target="../media/image1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70.jpeg"/><Relationship Id="rId5" Type="http://schemas.openxmlformats.org/officeDocument/2006/relationships/hyperlink" Target="http://www.google.nl/imgres?q=mist&amp;hl=nl&amp;gbv=2&amp;biw=1920&amp;bih=817&amp;tbm=isch&amp;tbnid=ZphWlodaZZnTzM:&amp;imgrefurl=http://schoolsuppliesforafghanchildren.wordpress.com/2012/04/15/clearing-the-mist/&amp;docid=5g1F40dnB-HiaM&amp;imgurl=http://schoolsuppliesforafghanchildren.files.wordpress.com/2012/04/themist1.jpg&amp;w=1944&amp;h=1296&amp;ei=UAy6T8PnFoidOqjqxawK&amp;zoom=1&amp;iact=hc&amp;vpx=943&amp;vpy=165&amp;dur=908&amp;hovh=183&amp;hovw=275&amp;tx=135&amp;ty=123&amp;sig=114440088025714174403&amp;page=1&amp;tbnh=87&amp;tbnw=121&amp;start=0&amp;ndsp=57&amp;ved=1t:429,r:6,s:0,i:147" TargetMode="External"/><Relationship Id="rId4" Type="http://schemas.openxmlformats.org/officeDocument/2006/relationships/image" Target="../media/image1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3.png"/><Relationship Id="rId5" Type="http://schemas.openxmlformats.org/officeDocument/2006/relationships/image" Target="../media/image71.jpeg"/><Relationship Id="rId4" Type="http://schemas.openxmlformats.org/officeDocument/2006/relationships/image" Target="../media/image1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3.png"/><Relationship Id="rId5" Type="http://schemas.openxmlformats.org/officeDocument/2006/relationships/image" Target="../media/image72.jpeg"/><Relationship Id="rId4" Type="http://schemas.openxmlformats.org/officeDocument/2006/relationships/image" Target="../media/image1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3.png"/><Relationship Id="rId5" Type="http://schemas.openxmlformats.org/officeDocument/2006/relationships/image" Target="../media/image73.jpeg"/><Relationship Id="rId4" Type="http://schemas.openxmlformats.org/officeDocument/2006/relationships/image" Target="../media/image1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3.png"/><Relationship Id="rId5" Type="http://schemas.openxmlformats.org/officeDocument/2006/relationships/image" Target="../media/image74.jpeg"/><Relationship Id="rId4" Type="http://schemas.openxmlformats.org/officeDocument/2006/relationships/image" Target="../media/image1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3.png"/><Relationship Id="rId5" Type="http://schemas.openxmlformats.org/officeDocument/2006/relationships/image" Target="../media/image75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1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3.png"/><Relationship Id="rId5" Type="http://schemas.openxmlformats.org/officeDocument/2006/relationships/image" Target="../media/image76.jpeg"/><Relationship Id="rId4" Type="http://schemas.openxmlformats.org/officeDocument/2006/relationships/image" Target="../media/image11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772400" cy="2187674"/>
          </a:xfrm>
        </p:spPr>
        <p:txBody>
          <a:bodyPr>
            <a:normAutofit/>
          </a:bodyPr>
          <a:lstStyle/>
          <a:p>
            <a:r>
              <a:rPr lang="nl-NL" b="1" dirty="0">
                <a:solidFill>
                  <a:srgbClr val="0000FF"/>
                </a:solidFill>
              </a:rPr>
              <a:t>de woordkaarten van </a:t>
            </a:r>
            <a:br>
              <a:rPr lang="nl-NL" b="1" dirty="0">
                <a:solidFill>
                  <a:srgbClr val="0000FF"/>
                </a:solidFill>
              </a:rPr>
            </a:br>
            <a:r>
              <a:rPr lang="nl-NL" b="1" dirty="0">
                <a:solidFill>
                  <a:srgbClr val="0000FF"/>
                </a:solidFill>
              </a:rPr>
              <a:t>cursus 1 module 4</a:t>
            </a:r>
            <a:br>
              <a:rPr lang="nl-NL" b="1" dirty="0">
                <a:solidFill>
                  <a:srgbClr val="0000FF"/>
                </a:solidFill>
              </a:rPr>
            </a:br>
            <a:endParaRPr lang="nl-NL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531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hangen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06154"/>
            <a:ext cx="8005329" cy="490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 descr="http://4.bp.blogspot.com/-7cBk7-Lcd2c/TfnZxVpCQzI/AAAAAAAAAQ0/SIIBjEkbHko/s1600/DSC_1951_0300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56" y="1758156"/>
            <a:ext cx="4824536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31FF363-0AC5-44FF-B662-7C1520699C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6296" y="55154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trekken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06154"/>
            <a:ext cx="8005329" cy="490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itds.nl/wp-content/uploads/2012/01/Touwtrekken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46077"/>
            <a:ext cx="525658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6B93119-6849-4E57-A18C-2BB0C9E855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1600" y="541178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2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uitwringen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06154"/>
            <a:ext cx="8005329" cy="490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fbeeldingsresultaat voor uitwringe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23"/>
          <a:stretch/>
        </p:blipFill>
        <p:spPr bwMode="auto">
          <a:xfrm>
            <a:off x="1763688" y="1729935"/>
            <a:ext cx="6006448" cy="387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4A60651-EC5A-4878-A394-6FEEAECC9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56776" y="536348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139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vliegen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06154"/>
            <a:ext cx="8005329" cy="490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jjb.home.xs4all.nl/project/vlieger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716" y="1737871"/>
            <a:ext cx="529258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1B935D0-17F2-4441-9F8B-BF51DA7069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3363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4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waaien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06154"/>
            <a:ext cx="8005329" cy="490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Afbeeldingsresultaat voor wind in het bo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593199"/>
            <a:ext cx="5557057" cy="464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37E6D55-5B5C-4790-9F8D-59E2E8E473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16285" y="54518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0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warm-koud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Warm_kou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628801"/>
            <a:ext cx="316835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2B7E7EF-01D6-47BC-8AB6-995CE54DCC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89984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6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binnen-buiten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klas_geral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976" y="2156373"/>
            <a:ext cx="3468991" cy="3072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 descr="buitenspelennatuurkind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56373"/>
            <a:ext cx="3600400" cy="3024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E7002C0-11C6-4914-8119-67C50D3E7C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5576" y="554169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5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hier-daar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136904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jdelijke aanduiding voor inhoud 3" descr="3070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3384376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Afbeelding 5" descr="Berg%20Fuji.gif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060848"/>
            <a:ext cx="3357354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E829878-C548-40E5-9975-791CAB4A0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9844" y="561786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1: de boom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2900"/>
            <a:ext cx="8352927" cy="5110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EikVerwoldeDikkeBoom92-15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556792"/>
            <a:ext cx="4464496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880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4 origineel\MN cursus 1 origineel\MN-Cursus-1-Tapes\module 4\verhaalplaat hoofdpersonen cursus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784" y="1600200"/>
            <a:ext cx="6400432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4526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851920" y="2717772"/>
            <a:ext cx="15760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4400" b="1" dirty="0">
                <a:solidFill>
                  <a:srgbClr val="0000FF"/>
                </a:solidFill>
                <a:latin typeface="+mj-lt"/>
              </a:rPr>
              <a:t>dag 1</a:t>
            </a:r>
            <a:r>
              <a:rPr lang="nl-NL" sz="44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68129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van dag 1</a:t>
            </a:r>
            <a:br>
              <a:rPr lang="nl-NL" dirty="0" smtClean="0"/>
            </a:br>
            <a:r>
              <a:rPr lang="nl-NL" dirty="0" smtClean="0"/>
              <a:t>Klik op de link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https://www.youtube.com/watch?v=-</a:t>
            </a:r>
            <a:r>
              <a:rPr lang="nl-NL" dirty="0" smtClean="0">
                <a:hlinkClick r:id="rId2"/>
              </a:rPr>
              <a:t>cKDaBB4QXA&amp;list=PLmlPkTFID-Du1VMjRuqSfi_bbqf-0UAVv&amp;index=5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2391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4 origineel\MN cursus 1 origineel\MN-Cursus-1-Tapes\module 4\C1 M4 D1 de natte sjaal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1250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4 origineel\MN cursus 1 origineel\MN-Cursus-1-Tapes\module 4\C1 M4 D1 de natte sjaal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74703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/>
            </a:r>
            <a:br>
              <a:rPr lang="nl-NL" b="1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dirty="0"/>
          </a:p>
        </p:txBody>
      </p:sp>
      <p:pic>
        <p:nvPicPr>
          <p:cNvPr id="4" name="Tijdelijke aanduiding voor inhoud 3" descr="F:\Mondeling Nederlands\M.N. Origineel\MN origineel\MN cursus 4 origineel\MN cursus 1 origineel\MN-Cursus-1-Tapes\module 4\C1 M4 D1 de natte sjaal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3438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dag 1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4" name="Tijdelijke aanduiding voor inhoud 3" descr="F:\Mondeling Nederlands\M.N. Origineel\MN origineel\MN cursus 4 origineel\MN cursus 1 origineel\MN-Cursus-1-Tapes\module 4\C1 M4 D1 de natte sjaal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49825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347864" y="2636912"/>
            <a:ext cx="17732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dag 2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22027025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muts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horthanded.nl/images/illu/shop/muts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9"/>
            <a:ext cx="417646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93F376B-4D4A-4147-8EA8-34FB54FCB9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61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8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9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paraplu</a:t>
            </a:r>
          </a:p>
        </p:txBody>
      </p:sp>
      <p:pic>
        <p:nvPicPr>
          <p:cNvPr id="6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www.123promo.nl/images/LGF_205_8023_falconetti_paraplu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28800"/>
            <a:ext cx="4248472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924D5BB-2C8C-4FEA-A62C-7A15F949D1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0301" y="541839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52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regen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www.route1.nl/grandcanyon2009/prep2009_2010/regen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2816"/>
            <a:ext cx="518457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51A465F-D6B8-4390-B296-28EC831C3A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42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4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slee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magazijnblijdorp.nl/images/Davos%20slede%2080cm.jpg?osCsid=4156445123d6deec09c26d5125edcabb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2207672"/>
            <a:ext cx="6045758" cy="3240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248057D-E424-4FAA-B718-C3364677B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7584" y="55892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5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boom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EikVerwoldeDikkeBoom92-15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28800"/>
            <a:ext cx="3744416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E0DC9CD-4774-42E4-A3CB-7B43771934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4784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17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sneeuw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seadbruinja.typepad.com/.a/6a010536807f4d970b010536b60c35970c-800wi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472608" cy="4176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5B4DAE40-4FAA-4EF1-8D7F-03F296F01C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374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1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sneeuwbal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1.gstatic.com/images?q=tbn:ANd9GcS6T0z4yLyKWf-1MrgU_16aJXkx7O07sX8yGWJTCEsQAxxaJZyITQ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688632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AC0098-FC24-4244-8BA3-023042ABDD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5945" y="547841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0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sneeuwpop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fbeeldingsresultaat voor sneeuwpo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675" y="1700808"/>
            <a:ext cx="3024336" cy="403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75780A4-0FBB-441E-8D26-6CA46BF585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4073" y="52497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5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weer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eurocarpgroup.com/images/hetweer.gif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788" y="1628801"/>
            <a:ext cx="3816423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52AC47-F465-4206-B787-4B4F43EAEE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61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68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wolk(en)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bredavandaag.nl/sites/default/files/imagecache/groot/fotos/201109/weer_wisselend_bewolkt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24" y="1772816"/>
            <a:ext cx="5076564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5BFCFFC-47D3-4558-91CF-C766C39CB2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7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zonnebril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beglobal.nl/Cat/custom/images/groepen/Zonnebrillen/360x270/49096.30-klassieke-zonnebril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5624"/>
            <a:ext cx="4464496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3BF6562-0156-4078-BDBC-0068645B2A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1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regenen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fbeeldingsresultaat voor regene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68315"/>
            <a:ext cx="6696744" cy="418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45C5CFB-9C25-4C5A-A017-AAF9D08745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3942" y="5542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2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schijnen</a:t>
            </a:r>
          </a:p>
        </p:txBody>
      </p:sp>
      <p:pic>
        <p:nvPicPr>
          <p:cNvPr id="5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fbeelding 7" descr="http://images2-telegraaf.nl/multimedia/archive/00832/zonnig_832215d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633670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7073F9B-70A4-4D06-8958-0550C1EAB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7584" y="55101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3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sneeuwen</a:t>
            </a:r>
          </a:p>
        </p:txBody>
      </p:sp>
      <p:pic>
        <p:nvPicPr>
          <p:cNvPr id="4" name="Picture 2" descr="Loper Brugge 45x150 cm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3308224" y="2525746"/>
            <a:ext cx="2527552" cy="2674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Loper Brugge 45x150 c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2950" r="11199" b="14454"/>
          <a:stretch/>
        </p:blipFill>
        <p:spPr bwMode="auto">
          <a:xfrm>
            <a:off x="611560" y="1406154"/>
            <a:ext cx="7848872" cy="4831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59" y="1396670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 descr="http://www.pzc.nl/multimedia/archive/00430/Sneeuw_en_gladheid__430066a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47260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FBA807B-E5C5-4945-A9A6-3087056DD4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886" y="553186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woord van de dag 2: sneeuwen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323529" y="1340768"/>
            <a:ext cx="8424936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pzc.nl/multimedia/archive/00430/Sneeuw_en_gladheid__430066a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72816"/>
            <a:ext cx="5472608" cy="42484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9370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sjaal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cdn.suitableshop.nl/images/products/large/heren-sjaal-wol-zwart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700809"/>
            <a:ext cx="3312368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E9C401-86BE-475B-A3BC-2277AB82A7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9506" y="5461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17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50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275856" y="2427774"/>
            <a:ext cx="20938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8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dag 3</a:t>
            </a:r>
            <a:r>
              <a:rPr lang="nl-NL" sz="4800" b="1" dirty="0">
                <a:latin typeface="Century Gothic" panose="020B0502020202020204" pitchFamily="34" charset="0"/>
              </a:rPr>
              <a:t> </a:t>
            </a:r>
            <a:endParaRPr lang="nl-NL" sz="4800" dirty="0"/>
          </a:p>
        </p:txBody>
      </p:sp>
    </p:spTree>
    <p:extLst>
      <p:ext uri="{BB962C8B-B14F-4D97-AF65-F5344CB8AC3E}">
        <p14:creationId xmlns:p14="http://schemas.microsoft.com/office/powerpoint/2010/main" val="25840494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jas</a:t>
            </a:r>
          </a:p>
        </p:txBody>
      </p:sp>
      <p:pic>
        <p:nvPicPr>
          <p:cNvPr id="12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JAS%20JOBMAN%20136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663243"/>
            <a:ext cx="4680520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E470C29-475A-4595-A8F0-7B778B4741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289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65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plas</a:t>
            </a:r>
          </a:p>
        </p:txBody>
      </p:sp>
      <p:pic>
        <p:nvPicPr>
          <p:cNvPr id="5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ijdelijke aanduiding voor inhoud 3" descr="plas.bmp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748" y="1754770"/>
            <a:ext cx="453650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0C0016A-0E54-45C7-A996-D151205D24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0291" y="53718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3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raam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Afbeeldingsresultaat voor raam huis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0" t="5088" r="3469" b="2941"/>
          <a:stretch/>
        </p:blipFill>
        <p:spPr bwMode="auto">
          <a:xfrm>
            <a:off x="3131840" y="1628800"/>
            <a:ext cx="3347049" cy="450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3A0875E1-E651-40CB-B2BF-90EB8EB650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8289" y="53732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82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sok(ken)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sok_flower_red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320480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1665D79-D69A-4ED0-93AF-D4530CDA9F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297" y="538990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24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achter (het blok)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C:\Users\Gebruiker\Pictures\2012_05_07\klanklessen_004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992312"/>
            <a:ext cx="3456384" cy="3812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6E9A9F-E5EB-4C61-86AC-D3659F27F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9317" y="53179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5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 (het blok)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C:\Users\Gebruiker\Pictures\2012_05_07\klanklessen_004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44824"/>
            <a:ext cx="2292900" cy="3960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9CE6FA5-1BD7-42AB-A73D-1512C8CAD6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257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5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beneden (aan de trap)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C:\Users\Gebruiker\Pictures\2012_05_07\klanklessen_004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70437"/>
            <a:ext cx="3312368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A4787A9-42FD-487C-9BA6-DEE39BDBD3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2542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36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boven (aan de trap)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C:\Users\Gebruiker\Pictures\2012_05_07\klanklessen_004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16832"/>
            <a:ext cx="3456384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E66E57D-7DC2-452A-9822-B34074861E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5321" y="53179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5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 (de stoel)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una%20onder%20tafel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16832"/>
            <a:ext cx="3888432" cy="38884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B88BF72-6D05-49E9-8873-CE7CE963CA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4138" y="52578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01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tak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112rivierenland.nl/public/upload/album/1651/IMG_2019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8"/>
          <a:stretch/>
        </p:blipFill>
        <p:spPr bwMode="auto">
          <a:xfrm>
            <a:off x="2987824" y="1700809"/>
            <a:ext cx="3024335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FF23D095-8671-473E-8A70-ACC121D66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9794" y="539011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012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 (de stoel)</a:t>
            </a:r>
          </a:p>
        </p:txBody>
      </p:sp>
      <p:pic>
        <p:nvPicPr>
          <p:cNvPr id="4" name="Picture 2" descr="http://www.levelsbc.nl/wp-content/uploads/2013/02/Achtergrond_paars111.pn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rickje_op_stoel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988840"/>
            <a:ext cx="4824536" cy="3744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67D7BD59-E874-460B-B5E2-C9A948AC5D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8962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83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oranje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99300"/>
            <a:ext cx="4248472" cy="391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8CF3DF6-31F7-4B07-843D-293775D733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305" y="52275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92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77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roze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Gerelateerde afbeeld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60848"/>
            <a:ext cx="4536504" cy="340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3558D3A-34E6-4320-990D-CEAFFA1D7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3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wit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4178597" cy="4106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AE25D12-B16E-48DD-88F3-2791DEFDEA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2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4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zwart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1718309"/>
            <a:ext cx="4104456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9B300F3E-9B6C-47DD-AE63-656CF61D6F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608" y="51994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088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Het verhaal dag 3</a:t>
            </a:r>
            <a:br>
              <a:rPr lang="nl-NL" dirty="0" smtClean="0"/>
            </a:br>
            <a:r>
              <a:rPr lang="nl-NL" dirty="0" smtClean="0"/>
              <a:t>Klik op de link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www.youtube.com/watch?v=GaZvOOUsnOw&amp;list=PLmlPkTFID-Du1VMjRuqSfi_bbqf-0UAVv&amp;index=6</a:t>
            </a:r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8615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</a:t>
            </a:r>
            <a:r>
              <a:rPr lang="nl-NL" b="1" u="sng" dirty="0"/>
              <a:t>dag 3</a:t>
            </a:r>
            <a:br>
              <a:rPr lang="nl-NL" b="1" u="sng" dirty="0"/>
            </a:br>
            <a:endParaRPr lang="nl-NL" b="1" u="sng" dirty="0"/>
          </a:p>
        </p:txBody>
      </p:sp>
      <p:pic>
        <p:nvPicPr>
          <p:cNvPr id="4" name="Tijdelijke aanduiding voor inhoud 3" descr="F:\Mondeling Nederlands\M.N. Origineel\MN origineel\MN cursus 4 origineel\MN cursus 1 origineel\MN-Cursus-1-Tapes\module 4\C1 M4 D3 de jas in de plas 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140" y="1600200"/>
            <a:ext cx="3199720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94526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</a:t>
            </a:r>
            <a:r>
              <a:rPr lang="nl-NL" b="1" u="sng" dirty="0"/>
              <a:t>dag 3</a:t>
            </a:r>
            <a:br>
              <a:rPr lang="nl-NL" b="1" u="sng" dirty="0"/>
            </a:br>
            <a:endParaRPr lang="nl-NL" b="1" u="sng" dirty="0"/>
          </a:p>
        </p:txBody>
      </p:sp>
      <p:pic>
        <p:nvPicPr>
          <p:cNvPr id="4" name="Tijdelijke aanduiding voor inhoud 3" descr="F:\Mondeling Nederlands\M.N. Origineel\MN origineel\MN cursus 4 origineel\MN cursus 1 origineel\MN-Cursus-1-Tapes\module 4\C1 M4 D3 de jas in de plas 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68756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</a:t>
            </a:r>
            <a:r>
              <a:rPr lang="nl-NL" b="1" u="sng" dirty="0"/>
              <a:t>dag 3</a:t>
            </a:r>
            <a:br>
              <a:rPr lang="nl-NL" b="1" u="sng" dirty="0"/>
            </a:br>
            <a:endParaRPr lang="nl-NL" b="1" u="sng" dirty="0"/>
          </a:p>
        </p:txBody>
      </p:sp>
      <p:pic>
        <p:nvPicPr>
          <p:cNvPr id="5" name="Tijdelijke aanduiding voor inhoud 4" descr="F:\Mondeling Nederlands\M.N. Origineel\MN origineel\MN cursus 4 origineel\MN cursus 1 origineel\MN-Cursus-1-Tapes\module 4\C1 M4 D3 de jas in de plas 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8663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/>
            </a:r>
            <a:br>
              <a:rPr lang="nl-NL" dirty="0"/>
            </a:br>
            <a:r>
              <a:rPr lang="nl-NL" b="1" dirty="0"/>
              <a:t>De verhaalplaten van </a:t>
            </a:r>
            <a:r>
              <a:rPr lang="nl-NL" b="1" u="sng" dirty="0"/>
              <a:t>dag 3</a:t>
            </a:r>
            <a:br>
              <a:rPr lang="nl-NL" b="1" u="sng" dirty="0"/>
            </a:br>
            <a:endParaRPr lang="nl-NL" b="1" u="sng" dirty="0"/>
          </a:p>
        </p:txBody>
      </p:sp>
      <p:pic>
        <p:nvPicPr>
          <p:cNvPr id="4" name="Tijdelijke aanduiding voor inhoud 3" descr="F:\Mondeling Nederlands\M.N. Origineel\MN origineel\MN cursus 4 origineel\MN cursus 1 origineel\MN-Cursus-1-Tapes\module 4\C1 M4 D3 de jas in de plas 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013" y="1600200"/>
            <a:ext cx="3199973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9855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verwarming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SCN1617-71476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4896544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8D11E0F-6CC3-4366-9DB2-5F8613877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80281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3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707904" y="2828206"/>
            <a:ext cx="20938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8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dag 4 </a:t>
            </a:r>
            <a:endParaRPr lang="nl-NL" sz="4800" dirty="0"/>
          </a:p>
        </p:txBody>
      </p:sp>
    </p:spTree>
    <p:extLst>
      <p:ext uri="{BB962C8B-B14F-4D97-AF65-F5344CB8AC3E}">
        <p14:creationId xmlns:p14="http://schemas.microsoft.com/office/powerpoint/2010/main" val="32559154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hangen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timpaangroep.nl/files/962/rekstok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5040560" cy="4320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42560CE-3310-4E6E-8A3F-9E8E6C3ABA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523" y="544522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0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hardlopen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Afbeeldingsresultaat voor hardlope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6367635" cy="358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F7EC878-D9FE-425A-BDB9-3454C7B2D6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2603" y="557063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23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omdraaien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omdraai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824536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D4A7772-2E5A-4DC7-9A99-6501FF422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134" y="550669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00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springen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fbeeldingsresultaat voor springen ki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30"/>
          <a:stretch/>
        </p:blipFill>
        <p:spPr bwMode="auto">
          <a:xfrm>
            <a:off x="3059832" y="1630699"/>
            <a:ext cx="3423295" cy="4460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7A113D7A-2D05-44FF-9ED5-D1C6E347AD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8091" y="560403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81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stoppen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0.gstatic.com/images?q=tbn:ANd9GcRQOuV0_ML-eAVdzzS4A8VU0mCVAcRvoNuxMnEVdfpAa7nM0utM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4752528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C850032-81BC-475E-9C36-E553D795D3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39105" y="548182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spijten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1.bp.blogspot.com/-5dSOz5Dohkc/UHkRai0YPKI/AAAAAAAAFPY/zioPXjt8aiY/s1600/sorry-cute-dog.jpe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82453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CE278D1-F32B-42F7-A8EE-81D7DAC338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1590" y="543344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per ongeluk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Afbeeldingsresultaat voor speelgoed kapot mak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382"/>
            <a:ext cx="4248472" cy="4090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18E6FF24-70A3-4277-99C4-8B159FD56E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2612" y="515719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91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00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expres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1600200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4910"/>
            <a:ext cx="7776864" cy="4711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Afbeeldingsresultaat voor speelgoed kapot mak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06874"/>
            <a:ext cx="3927323" cy="392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925B574-C199-4B3B-8277-AACE33A54F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8930" y="52230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1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het woord van de dag 4: stoppen</a:t>
            </a:r>
          </a:p>
        </p:txBody>
      </p:sp>
      <p:pic>
        <p:nvPicPr>
          <p:cNvPr id="6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539552" y="1484784"/>
            <a:ext cx="8280919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 descr="http://t0.gstatic.com/images?q=tbn:ANd9GcRQOuV0_ML-eAVdzzS4A8VU0mCVAcRvoNuxMnEVdfpAa7nM0utM">
            <a:hlinkClick r:id="rId3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137" y="1916832"/>
            <a:ext cx="6213475" cy="4303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9496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kachel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tokertje.nl/var/uploads/houtkachel-amsterdam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00808"/>
            <a:ext cx="3456384" cy="4248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6A70FC3-52F8-4EC2-BADF-655A8E099B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5616" y="5195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80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01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taalfuncties van dag 4</a:t>
            </a:r>
          </a:p>
        </p:txBody>
      </p:sp>
      <p:pic>
        <p:nvPicPr>
          <p:cNvPr id="4" name="Tijdelijke aanduiding voor inhoud 3" descr="C:\Users\Gebruiker\Pictures\MP Navigator EX\2016_10_31\IMG_0003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9" t="72328" r="4829" b="10490"/>
          <a:stretch/>
        </p:blipFill>
        <p:spPr bwMode="auto">
          <a:xfrm rot="10800000">
            <a:off x="1268083" y="2777706"/>
            <a:ext cx="6711351" cy="26655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804272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het woord van de dag 4: de plas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4909"/>
            <a:ext cx="799288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Tijdelijke aanduiding voor inhoud 3" descr="plas.bmp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594" y="2060848"/>
            <a:ext cx="6026785" cy="4018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75973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275856" y="2636912"/>
            <a:ext cx="19223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800" b="1" dirty="0">
                <a:solidFill>
                  <a:srgbClr val="0000FF"/>
                </a:solidFill>
                <a:latin typeface="Century Gothic" panose="020B0502020202020204" pitchFamily="34" charset="0"/>
              </a:rPr>
              <a:t>dag 5</a:t>
            </a:r>
            <a:endParaRPr lang="nl-NL" sz="4800" dirty="0"/>
          </a:p>
        </p:txBody>
      </p:sp>
    </p:spTree>
    <p:extLst>
      <p:ext uri="{BB962C8B-B14F-4D97-AF65-F5344CB8AC3E}">
        <p14:creationId xmlns:p14="http://schemas.microsoft.com/office/powerpoint/2010/main" val="30300242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de bliksem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Afbeeldingsresultaat voor bliksem dond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77276"/>
            <a:ext cx="6224270" cy="350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B8B30AD4-EC8B-44D9-9692-FF2361ED7B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5941" y="533474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3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mist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t2.gstatic.com/images?q=tbn:ANd9GcSHoBP6EsSMy_GFQmGbVSRU50vhTtlElYzp_fJfbsolcFkAQWsX">
            <a:hlinkClick r:id="rId5"/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72816"/>
            <a:ext cx="4392488" cy="4104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D5B479C-CB2E-436F-9B4A-44AA37C8B9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8293" y="543960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67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onweer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Afbeeldingsresultaat voor donder en bliksem teken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87640"/>
            <a:ext cx="6461147" cy="4280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2C333E9-607A-4F0E-B92E-EBE8CDD3F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3933" y="53012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59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regenboog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Afbeeldingsresultaat voor regenboog in nederla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17432"/>
            <a:ext cx="7024310" cy="342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EFFDE220-1B41-4A9A-B441-9866925D22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1934" y="553827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27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vlieger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dijkshoorn-pijnacker.nl/images_up/dijkshoorn-pijnacker.nl/Up-load%20artikelen%2024-08-2006/Internet_23-08-2006-150-300_Fun%20and%20Outdoor%20-%2023-08-2006/Gunther/GU1163tops_40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2592287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4072EBF-5944-4454-A5C0-FF4BFDE680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1600" y="544065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7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71500" indent="-571500">
              <a:buClr>
                <a:srgbClr val="FF0000"/>
              </a:buClr>
              <a:buFont typeface="Arial" pitchFamily="34" charset="0"/>
              <a:buChar char="•"/>
            </a:pPr>
            <a:r>
              <a:rPr lang="nl-NL" dirty="0"/>
              <a:t>het ijs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Afbeeldingsresultaat voor schaatsen me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18077"/>
            <a:ext cx="6096000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A75B3610-4591-4347-8C16-6CF67D4C9D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7939" y="541389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0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oplaten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http://www.schoolbieb.nl/uploadedImages/images/DOSSIERS%20PO/Sport/418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616623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1D78E02-88E0-4F4A-9BAA-C2656E8965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6009" y="56896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104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9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want(en)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want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7"/>
            <a:ext cx="4176464" cy="41044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D06D5D7-BFEC-4E29-A623-548ECC7822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9592" y="542782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105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4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regenen dat het giet</a:t>
            </a:r>
          </a:p>
        </p:txBody>
      </p:sp>
      <p:pic>
        <p:nvPicPr>
          <p:cNvPr id="4" name="Picture 2" descr="http://vermiljoenshop.be/646-thickbox/boordstof-rood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1714500" y="2036743"/>
            <a:ext cx="5715000" cy="36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vermiljoenshop.be/646-thickbox/boordstof-roo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4"/>
          <a:stretch/>
        </p:blipFill>
        <p:spPr bwMode="auto">
          <a:xfrm>
            <a:off x="611560" y="1412776"/>
            <a:ext cx="799451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Afbeeldingsresultaat voor felle regenbuien overda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32248"/>
            <a:ext cx="48768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840F5453-54E7-40BE-BA7D-5EEDE760CC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8293" y="549000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/>
              <a:t>het woord van de dag 5: het weer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4909"/>
            <a:ext cx="813690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 descr="http://www.eurocarpgroup.com/images/hetweer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50714"/>
            <a:ext cx="4692754" cy="45865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8259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 wind</a:t>
            </a:r>
          </a:p>
        </p:txBody>
      </p:sp>
      <p:pic>
        <p:nvPicPr>
          <p:cNvPr id="4" name="Picture 4" descr="http://www.nonpaintstore.nl/images/product_images/thumbnail_RAL8023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720181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www.nonpaintstore.nl/images/product_images/thumbnail_RAL80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8393"/>
            <a:ext cx="7920880" cy="4818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20090120000354_wi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00808"/>
            <a:ext cx="4752527" cy="4248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48D1D4B-955F-49CF-B80D-BB914461E8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285" y="5195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1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</TotalTime>
  <Words>275</Words>
  <Application>Microsoft Office PowerPoint</Application>
  <PresentationFormat>Diavoorstelling (4:3)</PresentationFormat>
  <Paragraphs>83</Paragraphs>
  <Slides>81</Slides>
  <Notes>0</Notes>
  <HiddenSlides>0</HiddenSlides>
  <MMClips>58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81</vt:i4>
      </vt:variant>
    </vt:vector>
  </HeadingPairs>
  <TitlesOfParts>
    <vt:vector size="85" baseType="lpstr">
      <vt:lpstr>Arial</vt:lpstr>
      <vt:lpstr>Calibri</vt:lpstr>
      <vt:lpstr>Century Gothic</vt:lpstr>
      <vt:lpstr>Kantoorthema</vt:lpstr>
      <vt:lpstr>de woordkaarten van  cursus 1 module 4 </vt:lpstr>
      <vt:lpstr>PowerPoint-presentatie</vt:lpstr>
      <vt:lpstr>de boom</vt:lpstr>
      <vt:lpstr>de sjaal</vt:lpstr>
      <vt:lpstr>de tak</vt:lpstr>
      <vt:lpstr>de verwarming</vt:lpstr>
      <vt:lpstr>de kachel</vt:lpstr>
      <vt:lpstr>de want(en)</vt:lpstr>
      <vt:lpstr>de wind</vt:lpstr>
      <vt:lpstr>hangen</vt:lpstr>
      <vt:lpstr>trekken</vt:lpstr>
      <vt:lpstr>uitwringen</vt:lpstr>
      <vt:lpstr>vliegen</vt:lpstr>
      <vt:lpstr>waaien</vt:lpstr>
      <vt:lpstr>warm-koud</vt:lpstr>
      <vt:lpstr>binnen-buiten</vt:lpstr>
      <vt:lpstr>hier-daar</vt:lpstr>
      <vt:lpstr>het woord van de dag 1: de boom</vt:lpstr>
      <vt:lpstr> de verhaalplaten van dag 1 </vt:lpstr>
      <vt:lpstr>Het verhaal van dag 1 Klik op de link</vt:lpstr>
      <vt:lpstr> de verhaalplaten van dag 1 </vt:lpstr>
      <vt:lpstr> de verhaalplaten van dag 1 </vt:lpstr>
      <vt:lpstr> de verhaalplaten van dag 1 </vt:lpstr>
      <vt:lpstr> de verhaalplaten van dag 1 </vt:lpstr>
      <vt:lpstr>PowerPoint-presentatie</vt:lpstr>
      <vt:lpstr>de muts</vt:lpstr>
      <vt:lpstr>de paraplu</vt:lpstr>
      <vt:lpstr>de regen</vt:lpstr>
      <vt:lpstr>de slee</vt:lpstr>
      <vt:lpstr>de sneeuw</vt:lpstr>
      <vt:lpstr>de sneeuwbal</vt:lpstr>
      <vt:lpstr>de sneeuwpop</vt:lpstr>
      <vt:lpstr>het weer</vt:lpstr>
      <vt:lpstr>de wolk(en)</vt:lpstr>
      <vt:lpstr>de zonnebril</vt:lpstr>
      <vt:lpstr>regenen</vt:lpstr>
      <vt:lpstr>schijnen</vt:lpstr>
      <vt:lpstr>sneeuwen</vt:lpstr>
      <vt:lpstr>het woord van de dag 2: sneeuwen</vt:lpstr>
      <vt:lpstr>PowerPoint-presentatie</vt:lpstr>
      <vt:lpstr>de jas</vt:lpstr>
      <vt:lpstr>de plas</vt:lpstr>
      <vt:lpstr>het raam</vt:lpstr>
      <vt:lpstr>de sok(ken)</vt:lpstr>
      <vt:lpstr>achter (het blok)</vt:lpstr>
      <vt:lpstr>voor (het blok)</vt:lpstr>
      <vt:lpstr>beneden (aan de trap)</vt:lpstr>
      <vt:lpstr>boven (aan de trap)</vt:lpstr>
      <vt:lpstr>onder (de stoel)</vt:lpstr>
      <vt:lpstr>op (de stoel)</vt:lpstr>
      <vt:lpstr>oranje</vt:lpstr>
      <vt:lpstr>roze</vt:lpstr>
      <vt:lpstr>wit</vt:lpstr>
      <vt:lpstr>zwart</vt:lpstr>
      <vt:lpstr>Het verhaal dag 3 Klik op de link</vt:lpstr>
      <vt:lpstr> De verhaalplaten van dag 3 </vt:lpstr>
      <vt:lpstr> De verhaalplaten van dag 3 </vt:lpstr>
      <vt:lpstr> De verhaalplaten van dag 3 </vt:lpstr>
      <vt:lpstr> De verhaalplaten van dag 3 </vt:lpstr>
      <vt:lpstr>PowerPoint-presentatie</vt:lpstr>
      <vt:lpstr>hangen</vt:lpstr>
      <vt:lpstr>hardlopen</vt:lpstr>
      <vt:lpstr>omdraaien</vt:lpstr>
      <vt:lpstr>springen</vt:lpstr>
      <vt:lpstr>stoppen</vt:lpstr>
      <vt:lpstr>spijten</vt:lpstr>
      <vt:lpstr>per ongeluk</vt:lpstr>
      <vt:lpstr>expres</vt:lpstr>
      <vt:lpstr>het woord van de dag 4: stoppen</vt:lpstr>
      <vt:lpstr>de taalfuncties van dag 4</vt:lpstr>
      <vt:lpstr>het woord van de dag 4: de plas</vt:lpstr>
      <vt:lpstr>PowerPoint-presentatie</vt:lpstr>
      <vt:lpstr>de bliksem</vt:lpstr>
      <vt:lpstr>de mist</vt:lpstr>
      <vt:lpstr>het onweer</vt:lpstr>
      <vt:lpstr>de regenboog</vt:lpstr>
      <vt:lpstr>de vlieger</vt:lpstr>
      <vt:lpstr>het ijs</vt:lpstr>
      <vt:lpstr>oplaten</vt:lpstr>
      <vt:lpstr>regenen dat het giet</vt:lpstr>
      <vt:lpstr>het woord van de dag 5: het weer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woordkaarten van</dc:title>
  <dc:creator>Gebruiker</dc:creator>
  <cp:lastModifiedBy>Gabriëlle ten Klooster</cp:lastModifiedBy>
  <cp:revision>47</cp:revision>
  <dcterms:created xsi:type="dcterms:W3CDTF">2015-06-16T17:10:37Z</dcterms:created>
  <dcterms:modified xsi:type="dcterms:W3CDTF">2021-02-15T15:08:39Z</dcterms:modified>
  <cp:contentStatus>Definitief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