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332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33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CD4F-C124-41C8-B2F4-DCCBFDB4571A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D44F-2262-4B04-819D-FE154114D3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7936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CD4F-C124-41C8-B2F4-DCCBFDB4571A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D44F-2262-4B04-819D-FE154114D3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7276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CD4F-C124-41C8-B2F4-DCCBFDB4571A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D44F-2262-4B04-819D-FE154114D3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6295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CD4F-C124-41C8-B2F4-DCCBFDB4571A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D44F-2262-4B04-819D-FE154114D3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3676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CD4F-C124-41C8-B2F4-DCCBFDB4571A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D44F-2262-4B04-819D-FE154114D3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1528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CD4F-C124-41C8-B2F4-DCCBFDB4571A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D44F-2262-4B04-819D-FE154114D3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5251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CD4F-C124-41C8-B2F4-DCCBFDB4571A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D44F-2262-4B04-819D-FE154114D3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1104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CD4F-C124-41C8-B2F4-DCCBFDB4571A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D44F-2262-4B04-819D-FE154114D3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130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CD4F-C124-41C8-B2F4-DCCBFDB4571A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D44F-2262-4B04-819D-FE154114D3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7169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CD4F-C124-41C8-B2F4-DCCBFDB4571A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D44F-2262-4B04-819D-FE154114D3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6067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ACD4F-C124-41C8-B2F4-DCCBFDB4571A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7D44F-2262-4B04-819D-FE154114D3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8681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ACD4F-C124-41C8-B2F4-DCCBFDB4571A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7D44F-2262-4B04-819D-FE154114D3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733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8.jpeg"/><Relationship Id="rId5" Type="http://schemas.openxmlformats.org/officeDocument/2006/relationships/hyperlink" Target="http://www.google.nl/imgres?q=onder+de+tafel&amp;hl=nl&amp;biw=1920&amp;bih=817&amp;tbm=isch&amp;tbnid=eKIxB5H1JSH8cM:&amp;imgrefurl=http://www.ilovefashionnews.nl/2012/05/22/new-photo-diary-bydanie-fashion-sessie-saint-tropez/&amp;docid=QzWZHqLDrRPU-M&amp;imgurl=http://www.ilovefashionnews.nl/ilovefashionnewsonline/wp-content/uploads/2012/05/20.-Onder-tafel-bij-club-55-is-ook-heel-leuk.jpg&amp;w=500&amp;h=375&amp;ei=xQgyUPq5NOS40QX6roDgDA&amp;zoom=1&amp;iact=hc&amp;vpx=1529&amp;vpy=505&amp;dur=3075&amp;hovh=194&amp;hovw=259&amp;tx=112&amp;ty=119&amp;sig=101633186458560759114&amp;page=2&amp;tbnh=117&amp;tbnw=155&amp;start=57&amp;ndsp=64&amp;ved=1t:429,r:31,s:57,i:344" TargetMode="External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1.jpeg"/><Relationship Id="rId5" Type="http://schemas.openxmlformats.org/officeDocument/2006/relationships/hyperlink" Target="http://www.google.nl/imgres?q=sterk&amp;hl=nl&amp;biw=1920&amp;bih=817&amp;tbm=isch&amp;tbnid=zM-n8L_ptzZi4M:&amp;imgrefurl=http://www.schoolplaten.com/kleurplaat-sterk-i11622.html&amp;docid=Nc7P6fzaA6gEVM&amp;imgurl=http://www.schoolplaten.com/kleurplaat-sterk-dm11622.jpg&amp;w=750&amp;h=531&amp;ei=ggwyUNO_Mqmb1AXiuYD4DA&amp;zoom=1&amp;iact=hc&amp;vpx=286&amp;vpy=160&amp;dur=964&amp;hovh=189&amp;hovw=267&amp;tx=119&amp;ty=110&amp;sig=101633186458560759114&amp;page=1&amp;tbnh=82&amp;tbnw=126&amp;start=0&amp;ndsp=68&amp;ved=1t:429,r:1,s:0,i:113" TargetMode="Externa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2.jpeg"/><Relationship Id="rId5" Type="http://schemas.openxmlformats.org/officeDocument/2006/relationships/hyperlink" Target="http://www.google.nl/imgres?q=zwak&amp;hl=nl&amp;biw=1920&amp;bih=817&amp;tbm=isch&amp;tbnid=XtY2C6rRDbjOtM:&amp;imgrefurl=http://www.schoolplaten.com/kleurplaat-zwak-i11536.html&amp;docid=IU1KNA1mkff26M&amp;imgurl=http://www.schoolplaten.com/kleurplaat-zwak-dm11536.jpg&amp;w=750&amp;h=531&amp;ei=5AsyUOfmIaGH0AWa9oGADQ&amp;zoom=1" TargetMode="Externa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imgres?q=sterk&amp;hl=nl&amp;biw=1920&amp;bih=817&amp;tbm=isch&amp;tbnid=zM-n8L_ptzZi4M:&amp;imgrefurl=http://www.schoolplaten.com/kleurplaat-sterk-i11622.html&amp;docid=Nc7P6fzaA6gEVM&amp;imgurl=http://www.schoolplaten.com/kleurplaat-sterk-dm11622.jpg&amp;w=750&amp;h=531&amp;ei=ggwyUNO_Mqmb1AXiuYD4DA&amp;zoom=1&amp;iact=hc&amp;vpx=286&amp;vpy=160&amp;dur=964&amp;hovh=189&amp;hovw=267&amp;tx=119&amp;ty=110&amp;sig=101633186458560759114&amp;page=1&amp;tbnh=82&amp;tbnw=126&amp;start=0&amp;ndsp=68&amp;ved=1t:429,r:1,s:0,i:113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hyperlink" Target="http://www.google.nl/imgres?q=zwak&amp;hl=nl&amp;biw=1920&amp;bih=817&amp;tbm=isch&amp;tbnid=XtY2C6rRDbjOtM:&amp;imgrefurl=http://www.schoolplaten.com/kleurplaat-zwak-i11536.html&amp;docid=IU1KNA1mkff26M&amp;imgurl=http://www.schoolplaten.com/kleurplaat-zwak-dm11536.jpg&amp;w=750&amp;h=531&amp;ei=5AsyUOfmIaGH0AWa9oGADQ&amp;zoom=1" TargetMode="External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46.jpeg"/><Relationship Id="rId4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48.jpeg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51.jpeg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52.jpeg"/><Relationship Id="rId4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53.jpeg"/><Relationship Id="rId4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3.png"/><Relationship Id="rId5" Type="http://schemas.openxmlformats.org/officeDocument/2006/relationships/image" Target="../media/image54.jpeg"/><Relationship Id="rId4" Type="http://schemas.openxmlformats.org/officeDocument/2006/relationships/image" Target="../media/image1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55.jpeg"/><Relationship Id="rId5" Type="http://schemas.openxmlformats.org/officeDocument/2006/relationships/hyperlink" Target="http://www.google.nl/imgres?q=water+drinken&amp;hl=nl&amp;biw=1920&amp;bih=817&amp;tbm=isch&amp;tbnid=lgHj4VoHmj-02M:&amp;imgrefurl=http://jannetje.punt.nl/index.php?r=1&amp;id=470748&amp;tbl_archief=0&amp;docid=fYvAc6bjBjYcLM&amp;imgurl=http://gi168.photobucket.com/groups/u185/L8WDC0ATRT/weinig-water-drinken-vermindert-pre.jpg?t=1274985986&amp;w=515&amp;h=343&amp;ei=2hcyUJK3KNKX0QWbnIDgDA&amp;zoom=1&amp;iact=hc&amp;vpx=620&amp;vpy=167&amp;dur=2227&amp;hovh=183&amp;hovw=275&amp;tx=138&amp;ty=89&amp;sig=101633186458560759114&amp;page=1&amp;tbnh=90&amp;tbnw=120&amp;start=0&amp;ndsp=69&amp;ved=1t:429,r:5,s:0,i:112" TargetMode="External"/><Relationship Id="rId4" Type="http://schemas.openxmlformats.org/officeDocument/2006/relationships/image" Target="../media/image1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image" Target="../media/image56.jpeg"/><Relationship Id="rId4" Type="http://schemas.openxmlformats.org/officeDocument/2006/relationships/image" Target="../media/image1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57.jpeg"/><Relationship Id="rId4" Type="http://schemas.openxmlformats.org/officeDocument/2006/relationships/image" Target="../media/image1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58.jpeg"/><Relationship Id="rId4" Type="http://schemas.openxmlformats.org/officeDocument/2006/relationships/image" Target="../media/image1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59.jpe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60.jpeg"/><Relationship Id="rId4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.png"/><Relationship Id="rId5" Type="http://schemas.openxmlformats.org/officeDocument/2006/relationships/image" Target="../media/image61.png"/><Relationship Id="rId4" Type="http://schemas.openxmlformats.org/officeDocument/2006/relationships/image" Target="../media/image4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61.png"/><Relationship Id="rId4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9.mp4"/><Relationship Id="rId1" Type="http://schemas.microsoft.com/office/2007/relationships/media" Target="../media/media49.mp4"/><Relationship Id="rId5" Type="http://schemas.openxmlformats.org/officeDocument/2006/relationships/image" Target="../media/image26.png"/><Relationship Id="rId4" Type="http://schemas.openxmlformats.org/officeDocument/2006/relationships/image" Target="../media/image6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68.jpeg"/><Relationship Id="rId4" Type="http://schemas.openxmlformats.org/officeDocument/2006/relationships/image" Target="../media/image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3.png"/><Relationship Id="rId5" Type="http://schemas.openxmlformats.org/officeDocument/2006/relationships/image" Target="../media/image69.jpeg"/><Relationship Id="rId4" Type="http://schemas.openxmlformats.org/officeDocument/2006/relationships/image" Target="../media/image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3.png"/><Relationship Id="rId5" Type="http://schemas.openxmlformats.org/officeDocument/2006/relationships/image" Target="../media/image70.jpeg"/><Relationship Id="rId4" Type="http://schemas.openxmlformats.org/officeDocument/2006/relationships/image" Target="../media/image4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3.png"/><Relationship Id="rId5" Type="http://schemas.openxmlformats.org/officeDocument/2006/relationships/image" Target="../media/image71.jpeg"/><Relationship Id="rId4" Type="http://schemas.openxmlformats.org/officeDocument/2006/relationships/image" Target="../media/image4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95536" y="2204864"/>
            <a:ext cx="8229600" cy="1944216"/>
          </a:xfrm>
        </p:spPr>
        <p:txBody>
          <a:bodyPr>
            <a:no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de woorden van cursus 3 </a:t>
            </a:r>
            <a:br>
              <a:rPr lang="nl-NL" b="1" dirty="0">
                <a:solidFill>
                  <a:srgbClr val="FF0000"/>
                </a:solidFill>
              </a:rPr>
            </a:br>
            <a:r>
              <a:rPr lang="nl-NL" b="1" dirty="0">
                <a:solidFill>
                  <a:srgbClr val="FF0000"/>
                </a:solidFill>
              </a:rPr>
              <a:t>module 3</a:t>
            </a:r>
          </a:p>
        </p:txBody>
      </p:sp>
    </p:spTree>
    <p:extLst>
      <p:ext uri="{BB962C8B-B14F-4D97-AF65-F5344CB8AC3E}">
        <p14:creationId xmlns:p14="http://schemas.microsoft.com/office/powerpoint/2010/main" val="595045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wachtruimte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105_Wachtruimt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726" y="1700808"/>
            <a:ext cx="5888601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E49A7AF-5D70-4BA4-8DA8-D1A5A469D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02" y="55478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0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wond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intensivecare3am.nl/wp-content/uploads/2011/11/wond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3616"/>
            <a:ext cx="4608512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9C4D103-9EF0-4AB3-A6E5-C89624EED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8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ziekenhuis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flevoziekenhuis.nl/images/stories/nieuwsberichten/flevoziekenhuis-voorgevel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1732531"/>
            <a:ext cx="5400600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9B467D2-CE63-4EDC-9F53-739CDD561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pijn doen</a:t>
            </a:r>
          </a:p>
        </p:txBody>
      </p:sp>
      <p:pic>
        <p:nvPicPr>
          <p:cNvPr id="6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http://www.scientias.nl/cc/37.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036743"/>
            <a:ext cx="5904656" cy="3652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17244CB-BCA2-47EE-B9A9-D305114705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6849" y="56657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8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rusten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bankhangen">
            <a:extLst>
              <a:ext uri="{FF2B5EF4-FFF2-40B4-BE49-F238E27FC236}">
                <a16:creationId xmlns:a16="http://schemas.microsoft.com/office/drawing/2014/main" id="{D9DA29E6-AB3C-46A3-A693-C65E26865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700" y="2555776"/>
            <a:ext cx="6684235" cy="250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F9D2A4A-3382-4667-96C2-188328DC0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7724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5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ziek zijn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3.gstatic.com/images?q=tbn:ANd9GcSdUxkwxonks9Y3lMRTrztefl0W0JbPtDfXkdIFZcDdfrbqomnhLDsoWJ7o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21232"/>
            <a:ext cx="6408712" cy="4228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F49C5AD-27B1-4C60-AB82-2F037F7A0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717" y="54994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5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erachter</a:t>
            </a:r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 result for achter een boom">
            <a:extLst>
              <a:ext uri="{FF2B5EF4-FFF2-40B4-BE49-F238E27FC236}">
                <a16:creationId xmlns:a16="http://schemas.microsoft.com/office/drawing/2014/main" id="{247F49D9-9E79-463A-90A1-E06A3A322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060848"/>
            <a:ext cx="4331965" cy="373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4596E51-2F9A-4A7F-82E8-12D16D3994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982" y="53133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8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erin</a:t>
            </a:r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C:\Users\Gebruiker\Pictures\2012_04_15\klanklessen_004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93047"/>
            <a:ext cx="2304256" cy="3960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4E0F881-51C0-4E7F-82CF-1C273917E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2742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5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ernaast</a:t>
            </a:r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C:\Users\Gebruiker\Pictures\2012_04_15\klanklessen_004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44824"/>
            <a:ext cx="3960440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BE529E4-A85C-472F-847C-A086258BDC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992" y="5257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0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erop</a:t>
            </a:r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C:\Users\Gebruiker\Pictures\2012_04_15\klanklessen_003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133600"/>
            <a:ext cx="2536294" cy="3743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BB7496E-AACB-4F81-8388-069753BC0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3875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3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980728"/>
            <a:ext cx="7740000" cy="4680000"/>
          </a:xfrm>
          <a:noFill/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endParaRPr lang="nl-NL" sz="44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nl-NL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dag 1</a:t>
            </a:r>
          </a:p>
        </p:txBody>
      </p:sp>
    </p:spTree>
    <p:extLst>
      <p:ext uri="{BB962C8B-B14F-4D97-AF65-F5344CB8AC3E}">
        <p14:creationId xmlns:p14="http://schemas.microsoft.com/office/powerpoint/2010/main" val="2246602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eruit</a:t>
            </a:r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C:\Users\Gebruiker\Pictures\2012_04_15\klanklessen_003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16832"/>
            <a:ext cx="3168351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98CF937-CCC2-4C1A-B932-389BA0B63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3249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ervoor</a:t>
            </a:r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C:\Users\Gebruiker\Pictures\2012_04_15\klanklessen_004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138362"/>
            <a:ext cx="2516832" cy="3666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1DB620D-CEB8-45EB-A51E-92282F98E9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615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5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1:</a:t>
            </a:r>
            <a:br>
              <a:rPr lang="nl-NL" dirty="0"/>
            </a:br>
            <a:r>
              <a:rPr lang="nl-NL" dirty="0"/>
              <a:t>het ziekenhuis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70485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www.flevoziekenhuis.nl/images/stories/nieuwsberichten/flevoziekenhuis-voorgeve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508" y="1700808"/>
            <a:ext cx="3960440" cy="4392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343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1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3M3D1 klimre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F43592C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86646"/>
            <a:ext cx="542925" cy="410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637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1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4" name="Tijdelijke aanduiding voor inhoud 3" descr="D:\M.N. Origineel\MN origineel\MN cursus 3 origineel\ced 3\module 3\hoofdpersoon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9808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1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4" name="Tijdelijke aanduiding voor inhoud 3" descr="D:\M.N. Origineel\MN origineel\MN cursus 3 origineel\ced 3\module 3\C3 M3 D1 klimrek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891" y="1600200"/>
            <a:ext cx="3208218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956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1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4" name="Tijdelijke aanduiding voor inhoud 3" descr="D:\M.N. Origineel\MN origineel\MN cursus 3 origineel\ced 3\module 3\C3 M3 D1 klimrek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328" y="1600200"/>
            <a:ext cx="319534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625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1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D:\M.N. Origineel\MN origineel\MN cursus 3 origineel\ced 3\module 3\C3 M3 D1 klimrek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168" y="1600200"/>
            <a:ext cx="3199664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215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1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 descr="D:\M.N. Origineel\MN origineel\MN cursus 3 origineel\ced 3\module 3\C3 M3 D1 klimrek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765" y="1600200"/>
            <a:ext cx="319847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1866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sz="4900" dirty="0"/>
              <a:t>de taalfuncties van dag 1</a:t>
            </a:r>
            <a:br>
              <a:rPr lang="nl-NL" sz="4900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Angst uiten:</a:t>
            </a:r>
          </a:p>
          <a:p>
            <a:pPr lvl="0"/>
            <a:r>
              <a:rPr lang="nl-NL" dirty="0"/>
              <a:t>Is het eng?</a:t>
            </a:r>
          </a:p>
          <a:p>
            <a:endParaRPr lang="nl-NL" dirty="0"/>
          </a:p>
        </p:txBody>
      </p:sp>
      <p:pic>
        <p:nvPicPr>
          <p:cNvPr id="7170" name="Picture 2" descr="Image result for blauwe vogelspin">
            <a:extLst>
              <a:ext uri="{FF2B5EF4-FFF2-40B4-BE49-F238E27FC236}">
                <a16:creationId xmlns:a16="http://schemas.microsoft.com/office/drawing/2014/main" id="{49C42D26-6DC1-44EF-A360-6AB9B3BDB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734" y="3063433"/>
            <a:ext cx="5525066" cy="305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058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de verpleegster/de zuster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778517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verpleegster ziekenhuis">
            <a:extLst>
              <a:ext uri="{FF2B5EF4-FFF2-40B4-BE49-F238E27FC236}">
                <a16:creationId xmlns:a16="http://schemas.microsoft.com/office/drawing/2014/main" id="{A97BEBD2-BDDC-4AB8-BA0D-B0820D014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904" y="1821906"/>
            <a:ext cx="5594105" cy="407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8E760C1-6E33-4002-915B-F9C2DA6AC0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688" y="5618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2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nl-NL" sz="4900" dirty="0"/>
              <a:t>Geruststellen, om uitleg vragen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nl-NL" dirty="0"/>
              <a:t>Ik vind het eng</a:t>
            </a:r>
          </a:p>
          <a:p>
            <a:pPr lvl="0"/>
            <a:r>
              <a:rPr lang="nl-NL" dirty="0"/>
              <a:t>Ik ben bang.</a:t>
            </a:r>
          </a:p>
          <a:p>
            <a:endParaRPr lang="en-US" dirty="0"/>
          </a:p>
          <a:p>
            <a:r>
              <a:rPr lang="nl-NL" dirty="0"/>
              <a:t>Geruststellen:</a:t>
            </a:r>
          </a:p>
          <a:p>
            <a:pPr lvl="0"/>
            <a:r>
              <a:rPr lang="nl-NL" dirty="0"/>
              <a:t>Nee hoor.</a:t>
            </a:r>
          </a:p>
          <a:p>
            <a:pPr lvl="0"/>
            <a:endParaRPr lang="nl-NL" dirty="0"/>
          </a:p>
          <a:p>
            <a:r>
              <a:rPr lang="nl-NL" dirty="0"/>
              <a:t>Om uitleg vragen:</a:t>
            </a:r>
          </a:p>
          <a:p>
            <a:pPr lvl="0"/>
            <a:r>
              <a:rPr lang="nl-NL" dirty="0"/>
              <a:t>Wat gaan ze allemaal doen?</a:t>
            </a:r>
          </a:p>
          <a:p>
            <a:pPr lvl="0"/>
            <a:endParaRPr lang="nl-NL" dirty="0"/>
          </a:p>
          <a:p>
            <a:pPr lvl="0"/>
            <a:r>
              <a:rPr lang="nl-NL" dirty="0"/>
              <a:t>Doet dat pijn?</a:t>
            </a:r>
          </a:p>
          <a:p>
            <a:endParaRPr lang="nl-NL" dirty="0"/>
          </a:p>
        </p:txBody>
      </p:sp>
      <p:pic>
        <p:nvPicPr>
          <p:cNvPr id="4" name="Afbeelding 3" descr="http://static.quest.nl/thumbnails/genjArticle/detail/81/21/00/kun-je-nergens-bang-voor-zijn-218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297" y="1628800"/>
            <a:ext cx="3039745" cy="14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www.scientias.nl/cc/37.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958" y="4896078"/>
            <a:ext cx="3039745" cy="148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6816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1161000"/>
            <a:ext cx="7740000" cy="4680000"/>
          </a:xfrm>
          <a:noFill/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+mj-lt"/>
            </a:endParaRPr>
          </a:p>
          <a:p>
            <a:endParaRPr lang="nl-NL" sz="4400" b="1" dirty="0">
              <a:solidFill>
                <a:schemeClr val="tx1"/>
              </a:solidFill>
              <a:latin typeface="+mj-lt"/>
            </a:endParaRPr>
          </a:p>
          <a:p>
            <a:r>
              <a:rPr lang="nl-NL" sz="4400" b="1" dirty="0">
                <a:solidFill>
                  <a:srgbClr val="FF0000"/>
                </a:solidFill>
                <a:latin typeface="+mj-lt"/>
              </a:rPr>
              <a:t>dag 2</a:t>
            </a:r>
          </a:p>
        </p:txBody>
      </p:sp>
    </p:spTree>
    <p:extLst>
      <p:ext uri="{BB962C8B-B14F-4D97-AF65-F5344CB8AC3E}">
        <p14:creationId xmlns:p14="http://schemas.microsoft.com/office/powerpoint/2010/main" val="20070874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elastiek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191-870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8"/>
            <a:ext cx="3960440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E98F7CF-B7D4-4238-B269-D079B8807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305" y="54619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8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speelgoed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peelgoe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28801"/>
            <a:ext cx="4752528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E35D2BF-4DF8-4387-B006-9D5C79A8CC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85" y="55339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9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erboven</a:t>
            </a:r>
          </a:p>
        </p:txBody>
      </p:sp>
      <p:pic>
        <p:nvPicPr>
          <p:cNvPr id="7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jdelijke aanduiding voor inhoud 3" descr="vliegtuig_1701003j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31965"/>
            <a:ext cx="3528392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83189AB-4FBB-47BB-9925-380BCF6CD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317" y="54050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8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erlangs</a:t>
            </a:r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jdelijke aanduiding voor inhoud 3" descr="13-6-2009_03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059303"/>
            <a:ext cx="3183607" cy="381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087E3D9-22EE-415A-A9DB-3FF9115FF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754" y="52931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7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eronder</a:t>
            </a:r>
          </a:p>
        </p:txBody>
      </p:sp>
      <p:pic>
        <p:nvPicPr>
          <p:cNvPr id="4" name="Picture 2" descr="http://www.levelsbc.nl/wp-content/uploads/2013/02/Achtergrond_paars1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412776"/>
            <a:ext cx="8046156" cy="47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1.gstatic.com/images?q=tbn:ANd9GcR7uAC4nxzBhaQefIKiraTAamaBCAYrLg7IfmWKX7-9FHsz7GEq-A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0808"/>
            <a:ext cx="5256584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905D1B2-002F-4BE4-A11B-B06BC53F5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592" y="53179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9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eroverheen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 descr="http://www.levelsbc.nl/wp-content/uploads/2013/02/Achtergrond_paars1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412776"/>
            <a:ext cx="8046156" cy="47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jdelijke aanduiding voor inhoud 3" descr="2hehu6p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16832"/>
            <a:ext cx="4752528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D4D9AD1-BF38-4A95-8BEA-4F1C4627D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4966" y="52931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sterk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t3.gstatic.com/images?q=tbn:ANd9GcSCeP0UmOaz7NHMCnOTU39rNknw493HPGQz5dtm319VjFEC9wmn7Q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472608" cy="403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8849F3E-9822-4DDE-AAF5-128BD82B1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4874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8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slap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t2.gstatic.com/images?q=tbn:ANd9GcQnYDIxBAY4CS80dtfOyLsKfrAzs02PMT9wGY6CwMu89KQv0Z55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0809"/>
            <a:ext cx="518457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6327802-4CDB-4CFC-9C87-2CA4CF910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783" y="54972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6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de receptie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oto_balie_BPS_en_receptie_in_F-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67612"/>
            <a:ext cx="5472608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B137F15-D74D-4E62-A8D1-577B8CBE7B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386" y="55549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5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stevig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groenehartslag.nl/img/galerias/A-teamwandeling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0808"/>
            <a:ext cx="568863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AE6AE93-378A-4D85-9A49-B4DD9E6EB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411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8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nl-NL" dirty="0"/>
              <a:t>Het woord van de dag 2: sterk en slap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0200"/>
            <a:ext cx="806489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http://t3.gstatic.com/images?q=tbn:ANd9GcSCeP0UmOaz7NHMCnOTU39rNknw493HPGQz5dtm319VjFEC9wmn7Q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7"/>
            <a:ext cx="2808312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http://t2.gstatic.com/images?q=tbn:ANd9GcQnYDIxBAY4CS80dtfOyLsKfrAzs02PMT9wGY6CwMu89KQv0Z55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89040"/>
            <a:ext cx="3240360" cy="2088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42374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C3M3 D2/3</a:t>
            </a:r>
            <a:endParaRPr lang="nl-NL" dirty="0"/>
          </a:p>
        </p:txBody>
      </p:sp>
      <p:pic>
        <p:nvPicPr>
          <p:cNvPr id="1026" name="Picture 2" descr="C:\Users\Gebruiker\Pictures\MP Navigator EX\2016_11_20\IMG_000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1"/>
          <a:stretch/>
        </p:blipFill>
        <p:spPr bwMode="auto">
          <a:xfrm rot="10800000">
            <a:off x="3059832" y="1556792"/>
            <a:ext cx="3410744" cy="470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4710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1089000"/>
            <a:ext cx="7740000" cy="4680000"/>
          </a:xfrm>
          <a:noFill/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+mj-lt"/>
            </a:endParaRPr>
          </a:p>
          <a:p>
            <a:endParaRPr lang="nl-NL" sz="4400" b="1" dirty="0">
              <a:solidFill>
                <a:schemeClr val="tx1"/>
              </a:solidFill>
              <a:latin typeface="+mj-lt"/>
            </a:endParaRPr>
          </a:p>
          <a:p>
            <a:r>
              <a:rPr lang="nl-NL" sz="4400" b="1" dirty="0">
                <a:solidFill>
                  <a:srgbClr val="FF0000"/>
                </a:solidFill>
                <a:latin typeface="+mj-lt"/>
              </a:rPr>
              <a:t>dag 3</a:t>
            </a:r>
          </a:p>
        </p:txBody>
      </p:sp>
    </p:spTree>
    <p:extLst>
      <p:ext uri="{BB962C8B-B14F-4D97-AF65-F5344CB8AC3E}">
        <p14:creationId xmlns:p14="http://schemas.microsoft.com/office/powerpoint/2010/main" val="2584782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dokter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de dokter">
            <a:extLst>
              <a:ext uri="{FF2B5EF4-FFF2-40B4-BE49-F238E27FC236}">
                <a16:creationId xmlns:a16="http://schemas.microsoft.com/office/drawing/2014/main" id="{9D9B9982-B95B-49A1-B38C-6CFBC36ED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216" y="2420888"/>
            <a:ext cx="5633566" cy="281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25F44AA-3CD5-400C-8F47-8C839672BB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tandarts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jolie.nl/weblog/images3/21apr03Leora-tandarts.jpg&amp;sa=X&amp;ei=EhMyUP-hPMKN0wXT04D4DA&amp;ved=0CAwQ8wc4Rg&amp;usg=AFQjCNF4lXnzceFFpnv3I2r_OGOoW_TRmw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887" y="1736812"/>
            <a:ext cx="3312367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2952E2-20E7-433E-BFE1-ED4B69BBB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6445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1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hoestdrankje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recensiekoning.nl/wp-content/uploads/2011/10/header-hoeste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680520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08373CD-9043-45A2-829E-3845E6A19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289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1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keel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selfcaremanual.com/wp-content/uploads/2009/05/strept-throat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328592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D3DD733-AA1F-4EA7-9D33-F571785DF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480" y="53899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1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kies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kiespijn.org/wp-content/uploads/2012/02/kies7.jpg&amp;sa=X&amp;ei=0REyUPjREqa_0QXm04HoDA&amp;ved=0CAwQ8wc&amp;usg=AFQjCNFHC_WZcvMvBAd0J4zI2cHPIAhPd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4968552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88DA53B-850D-486C-851B-23A0A4165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277" y="54406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2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koorts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rt309_ziki_kind_koort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00809"/>
            <a:ext cx="5040560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6D9379E-282A-4B5A-AEE2-EDB645B1C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277" y="54689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6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gips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het gips">
            <a:extLst>
              <a:ext uri="{FF2B5EF4-FFF2-40B4-BE49-F238E27FC236}">
                <a16:creationId xmlns:a16="http://schemas.microsoft.com/office/drawing/2014/main" id="{258C29F3-1A25-4EEC-85EA-25B4420D6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32856"/>
            <a:ext cx="5334000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FD5E6CF-EA0C-4EFB-AE8C-D6E169585C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938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5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pilletje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mage result for paracetamol">
            <a:extLst>
              <a:ext uri="{FF2B5EF4-FFF2-40B4-BE49-F238E27FC236}">
                <a16:creationId xmlns:a16="http://schemas.microsoft.com/office/drawing/2014/main" id="{F220F829-5AAC-4D2A-8674-4F2D6C4CB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271255"/>
            <a:ext cx="475252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0553167-50F5-42B8-BBAD-EB2EFF2EE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5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thermometer</a:t>
            </a:r>
          </a:p>
        </p:txBody>
      </p:sp>
      <p:pic>
        <p:nvPicPr>
          <p:cNvPr id="5" name="Content Placeholder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thuiszorgwinkel.nl/media/catalog/product/cache/1/image/9df78eab33525d08d6e5fb8d27136e95/2/1/217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44824"/>
            <a:ext cx="4968552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1679E35-5B43-42E6-8FEF-155198EFF1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069" y="54218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8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wachtkamer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105_Wachtruimt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72816"/>
            <a:ext cx="468052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E122232-7672-4D3C-9025-C41865C41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85" y="54843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wang</a:t>
            </a:r>
          </a:p>
        </p:txBody>
      </p:sp>
      <p:pic>
        <p:nvPicPr>
          <p:cNvPr id="7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upload.wikimedia.org/wikipedia/commons/thumb/a/a9/Chica_cachetona.jpg/220px-Chica_cachetona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0808"/>
            <a:ext cx="4392488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725EBD5-9BFC-4C61-8110-62BC81915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255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8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hoesten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rotescheur.nl/wp6/wp-content/uploads/2011/10/ehbo-200-hoesten-150x15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0808"/>
            <a:ext cx="4536504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A614488-7D65-4DE3-A84E-6051DB3A7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276" y="5533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1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slikken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3.gstatic.com/images?q=tbn:ANd9GcTpkf8Cm0dwsIvJgYdff7x_3fzTSva-oLrc3xnFWTngpQFVr-yw-g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00808"/>
            <a:ext cx="5256584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6D6DC9F-2058-4883-BC88-D679672D77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850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0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verkouden zijn</a:t>
            </a:r>
          </a:p>
        </p:txBody>
      </p:sp>
      <p:pic>
        <p:nvPicPr>
          <p:cNvPr id="5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daanglorie.nl/Verkouden_goed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608512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A415E41-8937-49D8-8E69-9472438DF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6872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4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zich niet lekker voelen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plzcdn.com/resize/500-500/upload/ef6c0b3625ae03fcd1e69fea119036b6dnJvdXctbXV1cnRqZV8zNjV4MjQzLmpwZw==.jpg&amp;sa=X&amp;ei=mygyUPLqHaGH0AWa9oGADQ&amp;ved=0CAsQ8wc&amp;usg=AFQjCNHZAiHp50pDzUyZHX9XtesUdnvFx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506" y="1700808"/>
            <a:ext cx="5507798" cy="4296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A26CBB4-1F6D-461D-9667-3E53D264A7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212" y="56589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2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zuchten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hockey.nl/files/images/Nieuwsartikels/Reinoud%20Wolff%20zucht.jpg?t=129944127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54461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36E375F-7391-44F3-B80A-6A323E077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6265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5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gezond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fbeelding 11" descr="http://moeders.blogo.nl/files/2006/05/gezond%20ete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72817"/>
            <a:ext cx="3456384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CEF3E96-2862-4A32-8E6C-81E827650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3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 pil(</a:t>
            </a:r>
            <a:r>
              <a:rPr lang="nl-NL" dirty="0" err="1"/>
              <a:t>len</a:t>
            </a:r>
            <a:r>
              <a:rPr lang="nl-NL" dirty="0"/>
              <a:t>)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11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 pil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561662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C1792EA-7194-4A0C-A993-E25EBAFEF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9338" y="54157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9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uitgerust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onstenkmeubelen.nl/uploads/12_iStock_000012914791Small_Mirror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9"/>
            <a:ext cx="547260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9146524-C476-4279-8676-DE5297C2A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854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2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meest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Afbeeldingsresultaat voor weini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-6277"/>
          <a:stretch/>
        </p:blipFill>
        <p:spPr bwMode="auto">
          <a:xfrm>
            <a:off x="2843808" y="1556792"/>
            <a:ext cx="3210354" cy="405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1991841-18AB-4FD7-B684-D4677BEF2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623" y="53683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9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minst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Afbeeldingsresultaat voor weini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6" t="-1" b="-6219"/>
          <a:stretch/>
        </p:blipFill>
        <p:spPr bwMode="auto">
          <a:xfrm>
            <a:off x="3263726" y="1628800"/>
            <a:ext cx="3340768" cy="403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5346BA0-B0F0-4084-939F-D4F05B79B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154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0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3: de tandarts</a:t>
            </a:r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jolie.nl/weblog/images3/21apr03Leora-tandarts.jpg&amp;sa=X&amp;ei=EhMyUP-hPMKN0wXT04D4DA&amp;ved=0CAwQ8wc4Rg&amp;usg=AFQjCNF4lXnzceFFpnv3I2r_OGOoW_TRmw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887" y="1736812"/>
            <a:ext cx="3312367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01278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3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3M3D3 Hoesten, proesten en een dikke wa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F43592C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07428"/>
            <a:ext cx="542925" cy="410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285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3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4" name="Tijdelijke aanduiding voor inhoud 3" descr="D:\M.N. Origineel\MN origineel\MN cursus 3 origineel\ced 3\module 3\C3 M3 D3 hoesten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390" y="1600200"/>
            <a:ext cx="319922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65562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C3M3 D2/3</a:t>
            </a:r>
            <a:endParaRPr lang="nl-NL" dirty="0"/>
          </a:p>
        </p:txBody>
      </p:sp>
      <p:pic>
        <p:nvPicPr>
          <p:cNvPr id="4" name="Picture 2" descr="C:\Users\Gebruiker\Pictures\MP Navigator EX\2016_11_20\IMG_000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1"/>
          <a:stretch/>
        </p:blipFill>
        <p:spPr bwMode="auto">
          <a:xfrm rot="10800000">
            <a:off x="2930607" y="1600200"/>
            <a:ext cx="328278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8328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3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5" name="Tijdelijke aanduiding voor inhoud 4" descr="D:\M.N. Origineel\MN origineel\MN cursus 3 origineel\ced 3\module 3\C3 M3 D3 hoesten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615" y="1600200"/>
            <a:ext cx="3192769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6597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3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5" name="Tijdelijke aanduiding voor inhoud 4" descr="D:\M.N. Origineel\MN origineel\MN cursus 3 origineel\ced 3\module 3\C3 M3 D3 hoesten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687" y="1600200"/>
            <a:ext cx="3192626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1964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b="1" dirty="0"/>
              <a:t>de verhaalplaten van dag 3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6" name="Tijdelijke aanduiding voor inhoud 5" descr="D:\M.N. Origineel\MN origineel\MN cursus 3 origineel\ced 3\module 3\C3 M3 D3 hoesten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168" y="1600200"/>
            <a:ext cx="3199664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9818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rolstoel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51588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Rolstoel%20uitgebrei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0808"/>
            <a:ext cx="4536503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66BCD1F-89EE-4F72-895D-8C3437CB0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293" y="5533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1089000"/>
            <a:ext cx="7740000" cy="4680000"/>
          </a:xfrm>
          <a:noFill/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+mj-lt"/>
            </a:endParaRPr>
          </a:p>
          <a:p>
            <a:endParaRPr lang="nl-NL" sz="4400" b="1" dirty="0">
              <a:solidFill>
                <a:schemeClr val="tx1"/>
              </a:solidFill>
              <a:latin typeface="+mj-lt"/>
            </a:endParaRPr>
          </a:p>
          <a:p>
            <a:r>
              <a:rPr lang="nl-NL" sz="4400" b="1" dirty="0">
                <a:solidFill>
                  <a:srgbClr val="FF0000"/>
                </a:solidFill>
                <a:latin typeface="+mj-lt"/>
              </a:rPr>
              <a:t>dag 4</a:t>
            </a:r>
          </a:p>
        </p:txBody>
      </p:sp>
    </p:spTree>
    <p:extLst>
      <p:ext uri="{BB962C8B-B14F-4D97-AF65-F5344CB8AC3E}">
        <p14:creationId xmlns:p14="http://schemas.microsoft.com/office/powerpoint/2010/main" val="28816126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gat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ijs%20gat%20in%20hoof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15764"/>
            <a:ext cx="331236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FB8458A-730A-424D-8BEC-0C7C255DD9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0046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0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pleister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atvsafety.nl/plaatjes/EHBO_pic_materialen_textiel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1700808"/>
            <a:ext cx="5832648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A8C2808-5CE1-43E8-ADBF-07707B0CC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953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4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4: het verband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784887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het verband">
            <a:extLst>
              <a:ext uri="{FF2B5EF4-FFF2-40B4-BE49-F238E27FC236}">
                <a16:creationId xmlns:a16="http://schemas.microsoft.com/office/drawing/2014/main" id="{2F07F7E5-AF35-4FBB-9EE9-4FB537A72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30" y="2118975"/>
            <a:ext cx="5355148" cy="355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9960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sz="4900" dirty="0"/>
              <a:t>de taalfuncties van dag 4</a:t>
            </a:r>
            <a:br>
              <a:rPr lang="nl-NL" sz="4900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Om uitleg vragen:</a:t>
            </a:r>
          </a:p>
          <a:p>
            <a:pPr lvl="0"/>
            <a:r>
              <a:rPr lang="nl-NL" dirty="0"/>
              <a:t>Wat gaat U doen?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501621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02000" y="1088740"/>
            <a:ext cx="7740000" cy="4680520"/>
          </a:xfrm>
          <a:noFill/>
        </p:spPr>
        <p:txBody>
          <a:bodyPr>
            <a:normAutofit/>
          </a:bodyPr>
          <a:lstStyle/>
          <a:p>
            <a:endParaRPr lang="nl-NL" sz="4400" b="1" dirty="0">
              <a:solidFill>
                <a:schemeClr val="tx1"/>
              </a:solidFill>
              <a:latin typeface="+mj-lt"/>
            </a:endParaRPr>
          </a:p>
          <a:p>
            <a:endParaRPr lang="nl-NL" sz="4400" b="1" dirty="0">
              <a:solidFill>
                <a:schemeClr val="tx1"/>
              </a:solidFill>
              <a:latin typeface="+mj-lt"/>
            </a:endParaRPr>
          </a:p>
          <a:p>
            <a:r>
              <a:rPr lang="nl-NL" sz="4400" b="1" dirty="0">
                <a:solidFill>
                  <a:srgbClr val="FF0000"/>
                </a:solidFill>
                <a:latin typeface="+mj-lt"/>
              </a:rPr>
              <a:t>dag 5</a:t>
            </a:r>
          </a:p>
        </p:txBody>
      </p:sp>
    </p:spTree>
    <p:extLst>
      <p:ext uri="{BB962C8B-B14F-4D97-AF65-F5344CB8AC3E}">
        <p14:creationId xmlns:p14="http://schemas.microsoft.com/office/powerpoint/2010/main" val="40475535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levend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merel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00808"/>
            <a:ext cx="4968552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103E2B3-3A4E-498A-9D5C-E453F3EF1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963" y="52458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8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dood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 descr="http://www.google.nl/url?source=imglanding&amp;ct=img&amp;q=http://www.jurjenveerman.nl/data/10436/cache/5051582n800n534e0.jpg&amp;sa=X&amp;ei=XzIyULHCDYnT0QWg84DYDA&amp;ved=0CAsQ8wc&amp;usg=AFQjCNE-RN3FHuxs0gulER09Wqk1_5AHiw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72816"/>
            <a:ext cx="4752528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2FE577-6723-42B4-9980-BFE203BF7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5971" y="51994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4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woord van de dag 5: ziek zijn</a:t>
            </a:r>
          </a:p>
        </p:txBody>
      </p:sp>
      <p:pic>
        <p:nvPicPr>
          <p:cNvPr id="8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467544" y="1556792"/>
            <a:ext cx="820891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http://t3.gstatic.com/images?q=tbn:ANd9GcSdUxkwxonks9Y3lMRTrztefl0W0JbPtDfXkdIFZcDdfrbqomnhLDsoWJ7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255" y="2060848"/>
            <a:ext cx="5825490" cy="3956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5841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verband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het verband">
            <a:extLst>
              <a:ext uri="{FF2B5EF4-FFF2-40B4-BE49-F238E27FC236}">
                <a16:creationId xmlns:a16="http://schemas.microsoft.com/office/drawing/2014/main" id="{E252EA31-4DAC-41F5-B91F-4EA7EB029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426" y="1988840"/>
            <a:ext cx="5355148" cy="355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B4C5199-FA87-47B6-8775-A350FC87E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183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4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dirty="0"/>
              <a:t>het voorhoofd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het voorhoofd">
            <a:extLst>
              <a:ext uri="{FF2B5EF4-FFF2-40B4-BE49-F238E27FC236}">
                <a16:creationId xmlns:a16="http://schemas.microsoft.com/office/drawing/2014/main" id="{15460B58-CCA4-4A2E-A73C-C15A8B3F4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99" y="2559611"/>
            <a:ext cx="6067201" cy="253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CF91BB4-09C6-4DF8-B5BF-2975428B9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9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292</Words>
  <Application>Microsoft Office PowerPoint</Application>
  <PresentationFormat>Diavoorstelling (4:3)</PresentationFormat>
  <Paragraphs>105</Paragraphs>
  <Slides>78</Slides>
  <Notes>0</Notes>
  <HiddenSlides>0</HiddenSlides>
  <MMClips>53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78</vt:i4>
      </vt:variant>
    </vt:vector>
  </HeadingPairs>
  <TitlesOfParts>
    <vt:vector size="81" baseType="lpstr">
      <vt:lpstr>Arial</vt:lpstr>
      <vt:lpstr>Calibri</vt:lpstr>
      <vt:lpstr>Kantoorthema</vt:lpstr>
      <vt:lpstr>de woorden van cursus 3  module 3</vt:lpstr>
      <vt:lpstr>PowerPoint-presentatie</vt:lpstr>
      <vt:lpstr>de verpleegster/de zuster</vt:lpstr>
      <vt:lpstr>de receptie</vt:lpstr>
      <vt:lpstr>het gips</vt:lpstr>
      <vt:lpstr>de  pil(len)</vt:lpstr>
      <vt:lpstr>de rolstoel</vt:lpstr>
      <vt:lpstr>het verband</vt:lpstr>
      <vt:lpstr>het voorhoofd</vt:lpstr>
      <vt:lpstr>de wachtruimte</vt:lpstr>
      <vt:lpstr>de wond</vt:lpstr>
      <vt:lpstr>het ziekenhuis</vt:lpstr>
      <vt:lpstr>pijn doen</vt:lpstr>
      <vt:lpstr>rusten</vt:lpstr>
      <vt:lpstr>ziek zijn</vt:lpstr>
      <vt:lpstr>erachter</vt:lpstr>
      <vt:lpstr>erin</vt:lpstr>
      <vt:lpstr>ernaast</vt:lpstr>
      <vt:lpstr>erop</vt:lpstr>
      <vt:lpstr>eruit</vt:lpstr>
      <vt:lpstr>ervoor</vt:lpstr>
      <vt:lpstr>het woord van de dag 1: het ziekenhuis</vt:lpstr>
      <vt:lpstr>Het verhaal dag 1 Klik op </vt:lpstr>
      <vt:lpstr> de verhaalplaten van dag 1 </vt:lpstr>
      <vt:lpstr> de verhaalplaten van dag 1 </vt:lpstr>
      <vt:lpstr> de verhaalplaten van dag 1 </vt:lpstr>
      <vt:lpstr> de verhaalplaten van dag 1 </vt:lpstr>
      <vt:lpstr> de verhaalplaten van dag 1 </vt:lpstr>
      <vt:lpstr> de taalfuncties van dag 1 </vt:lpstr>
      <vt:lpstr>Geruststellen, om uitleg vragen </vt:lpstr>
      <vt:lpstr>PowerPoint-presentatie</vt:lpstr>
      <vt:lpstr>het elastiek</vt:lpstr>
      <vt:lpstr>het speelgoed</vt:lpstr>
      <vt:lpstr>erboven</vt:lpstr>
      <vt:lpstr>erlangs</vt:lpstr>
      <vt:lpstr>eronder</vt:lpstr>
      <vt:lpstr>eroverheen</vt:lpstr>
      <vt:lpstr>sterk</vt:lpstr>
      <vt:lpstr>slap</vt:lpstr>
      <vt:lpstr>stevig</vt:lpstr>
      <vt:lpstr>Het woord van de dag 2: sterk en slap</vt:lpstr>
      <vt:lpstr>C3M3 D2/3</vt:lpstr>
      <vt:lpstr>PowerPoint-presentatie</vt:lpstr>
      <vt:lpstr>de dokter</vt:lpstr>
      <vt:lpstr>de tandarts</vt:lpstr>
      <vt:lpstr>het hoestdrankje</vt:lpstr>
      <vt:lpstr>de keel</vt:lpstr>
      <vt:lpstr>de kies</vt:lpstr>
      <vt:lpstr>de koorts</vt:lpstr>
      <vt:lpstr>het pilletje</vt:lpstr>
      <vt:lpstr>de thermometer</vt:lpstr>
      <vt:lpstr>de wachtkamer</vt:lpstr>
      <vt:lpstr>de wang</vt:lpstr>
      <vt:lpstr>hoesten</vt:lpstr>
      <vt:lpstr>slikken</vt:lpstr>
      <vt:lpstr>verkouden zijn</vt:lpstr>
      <vt:lpstr>zich niet lekker voelen</vt:lpstr>
      <vt:lpstr>zuchten</vt:lpstr>
      <vt:lpstr>gezond</vt:lpstr>
      <vt:lpstr>uitgerust</vt:lpstr>
      <vt:lpstr>meest</vt:lpstr>
      <vt:lpstr>minst</vt:lpstr>
      <vt:lpstr>het woord van de dag 3: de tandarts</vt:lpstr>
      <vt:lpstr>Het verhaal dag 3 Klik op </vt:lpstr>
      <vt:lpstr> de verhaalplaten van dag 3 </vt:lpstr>
      <vt:lpstr>C3M3 D2/3</vt:lpstr>
      <vt:lpstr> de verhaalplaten van dag 3 </vt:lpstr>
      <vt:lpstr> de verhaalplaten van dag 3 </vt:lpstr>
      <vt:lpstr> de verhaalplaten van dag 3 </vt:lpstr>
      <vt:lpstr>PowerPoint-presentatie</vt:lpstr>
      <vt:lpstr>het gat</vt:lpstr>
      <vt:lpstr>de pleister</vt:lpstr>
      <vt:lpstr>het woord van de dag 4: het verband</vt:lpstr>
      <vt:lpstr> de taalfuncties van dag 4 </vt:lpstr>
      <vt:lpstr>PowerPoint-presentatie</vt:lpstr>
      <vt:lpstr>levend</vt:lpstr>
      <vt:lpstr>dood</vt:lpstr>
      <vt:lpstr>het woord van de dag 5: ziek zijn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woordkaarten van C3 M3</dc:title>
  <dc:creator>Gebruiker</dc:creator>
  <cp:lastModifiedBy>Gabriëlle ten Klooster</cp:lastModifiedBy>
  <cp:revision>24</cp:revision>
  <dcterms:created xsi:type="dcterms:W3CDTF">2015-07-04T10:28:46Z</dcterms:created>
  <dcterms:modified xsi:type="dcterms:W3CDTF">2021-02-25T09:23:31Z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