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311" r:id="rId26"/>
    <p:sldId id="327" r:id="rId27"/>
    <p:sldId id="345" r:id="rId28"/>
    <p:sldId id="316" r:id="rId29"/>
    <p:sldId id="317" r:id="rId30"/>
    <p:sldId id="318" r:id="rId31"/>
    <p:sldId id="319" r:id="rId32"/>
    <p:sldId id="320" r:id="rId33"/>
    <p:sldId id="341" r:id="rId34"/>
    <p:sldId id="342" r:id="rId35"/>
    <p:sldId id="280" r:id="rId36"/>
    <p:sldId id="281" r:id="rId37"/>
    <p:sldId id="282" r:id="rId38"/>
    <p:sldId id="283" r:id="rId39"/>
    <p:sldId id="284" r:id="rId40"/>
    <p:sldId id="312" r:id="rId41"/>
    <p:sldId id="339" r:id="rId42"/>
    <p:sldId id="340" r:id="rId43"/>
    <p:sldId id="286" r:id="rId44"/>
    <p:sldId id="287" r:id="rId45"/>
    <p:sldId id="288" r:id="rId46"/>
    <p:sldId id="289" r:id="rId47"/>
    <p:sldId id="290" r:id="rId48"/>
    <p:sldId id="291" r:id="rId49"/>
    <p:sldId id="292" r:id="rId50"/>
    <p:sldId id="293" r:id="rId51"/>
    <p:sldId id="294" r:id="rId52"/>
    <p:sldId id="295" r:id="rId53"/>
    <p:sldId id="296" r:id="rId54"/>
    <p:sldId id="297" r:id="rId55"/>
    <p:sldId id="298" r:id="rId56"/>
    <p:sldId id="299" r:id="rId57"/>
    <p:sldId id="300" r:id="rId58"/>
    <p:sldId id="313" r:id="rId59"/>
    <p:sldId id="343" r:id="rId60"/>
    <p:sldId id="301" r:id="rId61"/>
    <p:sldId id="302" r:id="rId62"/>
    <p:sldId id="303" r:id="rId63"/>
    <p:sldId id="304" r:id="rId64"/>
    <p:sldId id="305" r:id="rId65"/>
    <p:sldId id="306" r:id="rId66"/>
    <p:sldId id="307" r:id="rId67"/>
    <p:sldId id="308" r:id="rId68"/>
    <p:sldId id="309" r:id="rId69"/>
    <p:sldId id="310" r:id="rId70"/>
    <p:sldId id="314" r:id="rId71"/>
    <p:sldId id="346" r:id="rId72"/>
    <p:sldId id="333" r:id="rId73"/>
    <p:sldId id="336" r:id="rId74"/>
    <p:sldId id="334" r:id="rId75"/>
    <p:sldId id="338" r:id="rId76"/>
    <p:sldId id="315" r:id="rId77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76" autoAdjust="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0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AFCD-151D-462D-9A4C-BABFEAFA274C}" type="datetimeFigureOut">
              <a:rPr lang="nl-NL" smtClean="0"/>
              <a:t>15-2-2021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4205D-C633-4FE7-B329-FF30947900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0627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AFCD-151D-462D-9A4C-BABFEAFA274C}" type="datetimeFigureOut">
              <a:rPr lang="nl-NL" smtClean="0"/>
              <a:t>15-2-2021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4205D-C633-4FE7-B329-FF30947900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9617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AFCD-151D-462D-9A4C-BABFEAFA274C}" type="datetimeFigureOut">
              <a:rPr lang="nl-NL" smtClean="0"/>
              <a:t>15-2-2021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4205D-C633-4FE7-B329-FF30947900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4884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AFCD-151D-462D-9A4C-BABFEAFA274C}" type="datetimeFigureOut">
              <a:rPr lang="nl-NL" smtClean="0"/>
              <a:t>15-2-2021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4205D-C633-4FE7-B329-FF30947900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438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AFCD-151D-462D-9A4C-BABFEAFA274C}" type="datetimeFigureOut">
              <a:rPr lang="nl-NL" smtClean="0"/>
              <a:t>15-2-2021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4205D-C633-4FE7-B329-FF30947900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8935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AFCD-151D-462D-9A4C-BABFEAFA274C}" type="datetimeFigureOut">
              <a:rPr lang="nl-NL" smtClean="0"/>
              <a:t>15-2-2021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4205D-C633-4FE7-B329-FF30947900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8043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AFCD-151D-462D-9A4C-BABFEAFA274C}" type="datetimeFigureOut">
              <a:rPr lang="nl-NL" smtClean="0"/>
              <a:t>15-2-2021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4205D-C633-4FE7-B329-FF30947900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0439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AFCD-151D-462D-9A4C-BABFEAFA274C}" type="datetimeFigureOut">
              <a:rPr lang="nl-NL" smtClean="0"/>
              <a:t>15-2-2021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4205D-C633-4FE7-B329-FF30947900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2920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AFCD-151D-462D-9A4C-BABFEAFA274C}" type="datetimeFigureOut">
              <a:rPr lang="nl-NL" smtClean="0"/>
              <a:t>15-2-2021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4205D-C633-4FE7-B329-FF30947900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258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AFCD-151D-462D-9A4C-BABFEAFA274C}" type="datetimeFigureOut">
              <a:rPr lang="nl-NL" smtClean="0"/>
              <a:t>15-2-2021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4205D-C633-4FE7-B329-FF30947900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7864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AFCD-151D-462D-9A4C-BABFEAFA274C}" type="datetimeFigureOut">
              <a:rPr lang="nl-NL" smtClean="0"/>
              <a:t>15-2-2021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4205D-C633-4FE7-B329-FF30947900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1046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AAFCD-151D-462D-9A4C-BABFEAFA274C}" type="datetimeFigureOut">
              <a:rPr lang="nl-NL" smtClean="0"/>
              <a:t>15-2-2021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4205D-C633-4FE7-B329-FF30947900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0015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20.jpe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24.jpe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25.jpe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26.jpe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34.jpeg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35.jpeg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36.jpeg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37.jpeg"/><Relationship Id="rId4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38.jpeg"/><Relationship Id="rId4" Type="http://schemas.openxmlformats.org/officeDocument/2006/relationships/image" Target="../media/image1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39.jpe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40.jpeg"/><Relationship Id="rId5" Type="http://schemas.openxmlformats.org/officeDocument/2006/relationships/hyperlink" Target="http://www.google.nl/imgres?q=jongen&amp;hl=nl&amp;gbv=2&amp;biw=1920&amp;bih=817&amp;tbm=isch&amp;tbnid=zPuxBl3chSakBM:&amp;imgrefurl=http://www.sleutelstad.nl/nieuws/archief/2010/12/13-jarige-jongen-uit-leiden-vermist&amp;docid=bSaXCccWU3VvTM&amp;imgurl=http://www.sleutelstad.nl/public/images/riad.jpg&amp;w=300&amp;h=378&amp;ei=kiK0T4HJN42zhAeIrJWMDg&amp;zoom=1&amp;iact=hc&amp;vpx=1265&amp;vpy=131&amp;dur=1454&amp;hovh=252&amp;hovw=200&amp;tx=92&amp;ty=131&amp;sig=114440088025714174403&amp;page=1&amp;tbnh=88&amp;tbnw=69&amp;start=0&amp;ndsp=75&amp;ved=1t:429,r:13,s:0,i:164" TargetMode="External"/><Relationship Id="rId4" Type="http://schemas.openxmlformats.org/officeDocument/2006/relationships/image" Target="../media/image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41.jpeg"/><Relationship Id="rId5" Type="http://schemas.openxmlformats.org/officeDocument/2006/relationships/hyperlink" Target="http://www.google.nl/imgres?q=meisje&amp;hl=nl&amp;gbv=2&amp;biw=1920&amp;bih=817&amp;tbm=isch&amp;tbnid=h4X1Fx_Ji8HnmM:&amp;imgrefurl=http://frontpage.fok.nl/nieuws/244737/1/1/50/upd-meisje-7-ontvoerd-in-ede.html&amp;docid=rnr69zGF0HK0eM&amp;imgurl=http://i.fokzine.net/upload/090527_210577_Ontvoerd%20meisje%20270509.jpg&amp;w=347&amp;h=485&amp;ei=6yK0T-rfAcPKhAev9KmIDg&amp;zoom=1&amp;iact=hc&amp;vpx=449&amp;vpy=349&amp;dur=1677&amp;hovh=266&amp;hovw=190&amp;tx=124&amp;ty=142&amp;sig=114440088025714174403&amp;page=1&amp;tbnh=121&amp;tbnw=97&amp;start=0&amp;ndsp=67&amp;ved=1t:429,r:30,s:0,i:133" TargetMode="External"/><Relationship Id="rId4" Type="http://schemas.openxmlformats.org/officeDocument/2006/relationships/image" Target="../media/image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.png"/><Relationship Id="rId5" Type="http://schemas.openxmlformats.org/officeDocument/2006/relationships/image" Target="../media/image42.jpeg"/><Relationship Id="rId4" Type="http://schemas.openxmlformats.org/officeDocument/2006/relationships/image" Target="../media/image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.png"/><Relationship Id="rId5" Type="http://schemas.openxmlformats.org/officeDocument/2006/relationships/image" Target="../media/image43.jpeg"/><Relationship Id="rId4" Type="http://schemas.openxmlformats.org/officeDocument/2006/relationships/image" Target="../media/image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.png"/><Relationship Id="rId5" Type="http://schemas.openxmlformats.org/officeDocument/2006/relationships/image" Target="../media/image44.jpeg"/><Relationship Id="rId4" Type="http://schemas.openxmlformats.org/officeDocument/2006/relationships/image" Target="../media/image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.png"/><Relationship Id="rId5" Type="http://schemas.openxmlformats.org/officeDocument/2006/relationships/image" Target="../media/image45.jpeg"/><Relationship Id="rId4" Type="http://schemas.openxmlformats.org/officeDocument/2006/relationships/image" Target="../media/image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3.png"/><Relationship Id="rId5" Type="http://schemas.openxmlformats.org/officeDocument/2006/relationships/image" Target="../media/image46.gif"/><Relationship Id="rId4" Type="http://schemas.openxmlformats.org/officeDocument/2006/relationships/image" Target="../media/image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3.png"/><Relationship Id="rId5" Type="http://schemas.openxmlformats.org/officeDocument/2006/relationships/image" Target="../media/image47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3.png"/><Relationship Id="rId5" Type="http://schemas.openxmlformats.org/officeDocument/2006/relationships/image" Target="../media/image48.jpeg"/><Relationship Id="rId4" Type="http://schemas.openxmlformats.org/officeDocument/2006/relationships/image" Target="../media/image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3.png"/><Relationship Id="rId5" Type="http://schemas.openxmlformats.org/officeDocument/2006/relationships/image" Target="../media/image49.jpeg"/><Relationship Id="rId4" Type="http://schemas.openxmlformats.org/officeDocument/2006/relationships/image" Target="../media/image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3.png"/><Relationship Id="rId5" Type="http://schemas.openxmlformats.org/officeDocument/2006/relationships/image" Target="../media/image50.jpeg"/><Relationship Id="rId4" Type="http://schemas.openxmlformats.org/officeDocument/2006/relationships/image" Target="../media/image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3.png"/><Relationship Id="rId5" Type="http://schemas.openxmlformats.org/officeDocument/2006/relationships/image" Target="../media/image51.jpeg"/><Relationship Id="rId4" Type="http://schemas.openxmlformats.org/officeDocument/2006/relationships/image" Target="../media/image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3.png"/><Relationship Id="rId5" Type="http://schemas.openxmlformats.org/officeDocument/2006/relationships/image" Target="../media/image52.png"/><Relationship Id="rId4" Type="http://schemas.openxmlformats.org/officeDocument/2006/relationships/image" Target="../media/image1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3.png"/><Relationship Id="rId5" Type="http://schemas.openxmlformats.org/officeDocument/2006/relationships/image" Target="../media/image53.jpeg"/><Relationship Id="rId4" Type="http://schemas.openxmlformats.org/officeDocument/2006/relationships/image" Target="../media/image1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3.png"/><Relationship Id="rId5" Type="http://schemas.openxmlformats.org/officeDocument/2006/relationships/image" Target="../media/image54.png"/><Relationship Id="rId4" Type="http://schemas.openxmlformats.org/officeDocument/2006/relationships/image" Target="../media/image1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3.png"/><Relationship Id="rId5" Type="http://schemas.openxmlformats.org/officeDocument/2006/relationships/image" Target="../media/image55.jpeg"/><Relationship Id="rId4" Type="http://schemas.openxmlformats.org/officeDocument/2006/relationships/image" Target="../media/image1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3.png"/><Relationship Id="rId5" Type="http://schemas.openxmlformats.org/officeDocument/2006/relationships/image" Target="../media/image35.jpeg"/><Relationship Id="rId4" Type="http://schemas.openxmlformats.org/officeDocument/2006/relationships/image" Target="../media/image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3.png"/><Relationship Id="rId5" Type="http://schemas.openxmlformats.org/officeDocument/2006/relationships/image" Target="../media/image56.jpeg"/><Relationship Id="rId4" Type="http://schemas.openxmlformats.org/officeDocument/2006/relationships/image" Target="../media/image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3.png"/><Relationship Id="rId5" Type="http://schemas.openxmlformats.org/officeDocument/2006/relationships/image" Target="../media/image57.jpeg"/><Relationship Id="rId4" Type="http://schemas.openxmlformats.org/officeDocument/2006/relationships/image" Target="../media/image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3.png"/><Relationship Id="rId5" Type="http://schemas.openxmlformats.org/officeDocument/2006/relationships/image" Target="../media/image58.jpeg"/><Relationship Id="rId4" Type="http://schemas.openxmlformats.org/officeDocument/2006/relationships/image" Target="../media/image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3.png"/><Relationship Id="rId5" Type="http://schemas.openxmlformats.org/officeDocument/2006/relationships/image" Target="../media/image59.jpeg"/><Relationship Id="rId4" Type="http://schemas.openxmlformats.org/officeDocument/2006/relationships/image" Target="../media/image1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3.png"/><Relationship Id="rId5" Type="http://schemas.openxmlformats.org/officeDocument/2006/relationships/image" Target="../media/image60.jpeg"/><Relationship Id="rId4" Type="http://schemas.openxmlformats.org/officeDocument/2006/relationships/image" Target="../media/image2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3.png"/><Relationship Id="rId5" Type="http://schemas.openxmlformats.org/officeDocument/2006/relationships/image" Target="../media/image61.jpeg"/><Relationship Id="rId4" Type="http://schemas.openxmlformats.org/officeDocument/2006/relationships/image" Target="../media/image2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3.png"/><Relationship Id="rId5" Type="http://schemas.openxmlformats.org/officeDocument/2006/relationships/image" Target="../media/image62.jpeg"/><Relationship Id="rId4" Type="http://schemas.openxmlformats.org/officeDocument/2006/relationships/image" Target="../media/image2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3.png"/><Relationship Id="rId5" Type="http://schemas.openxmlformats.org/officeDocument/2006/relationships/image" Target="../media/image63.jpeg"/><Relationship Id="rId4" Type="http://schemas.openxmlformats.org/officeDocument/2006/relationships/image" Target="../media/image2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3.png"/><Relationship Id="rId5" Type="http://schemas.openxmlformats.org/officeDocument/2006/relationships/image" Target="../media/image24.jpe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5.mp4"/><Relationship Id="rId1" Type="http://schemas.microsoft.com/office/2007/relationships/media" Target="../media/media55.mp4"/><Relationship Id="rId5" Type="http://schemas.openxmlformats.org/officeDocument/2006/relationships/image" Target="../media/image28.png"/><Relationship Id="rId4" Type="http://schemas.openxmlformats.org/officeDocument/2006/relationships/image" Target="../media/image64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>
                <a:solidFill>
                  <a:srgbClr val="0033CC"/>
                </a:solidFill>
                <a:latin typeface="Century Gothic" panose="020B0502020202020204" pitchFamily="34" charset="0"/>
              </a:rPr>
              <a:t>de woordkaarten van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sz="4400" b="1" dirty="0">
                <a:solidFill>
                  <a:srgbClr val="0033CC"/>
                </a:solidFill>
                <a:latin typeface="Century Gothic" panose="020B0502020202020204" pitchFamily="34" charset="0"/>
              </a:rPr>
              <a:t>cursus 1 module 3</a:t>
            </a:r>
            <a:endParaRPr lang="nl-NL" sz="4400" dirty="0"/>
          </a:p>
          <a:p>
            <a:endParaRPr lang="nl-NL" sz="4400" dirty="0"/>
          </a:p>
        </p:txBody>
      </p:sp>
    </p:spTree>
    <p:extLst>
      <p:ext uri="{BB962C8B-B14F-4D97-AF65-F5344CB8AC3E}">
        <p14:creationId xmlns:p14="http://schemas.microsoft.com/office/powerpoint/2010/main" val="2882070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itchFamily="34" charset="0"/>
              <a:buChar char="•"/>
            </a:pPr>
            <a:r>
              <a:rPr lang="nl-NL" dirty="0"/>
              <a:t>het oor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jdelijke aanduiding voor inhoud 3" descr="http://wikikids.wiki.kennisnet.nl/images/thumb/c/c2/Oor1.jpg/300px-Oor1.jpg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920" y="1775624"/>
            <a:ext cx="2780160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1215273-F033-43F7-B230-68FB934C41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608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52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pleister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jdelijke aanduiding voor inhoud 3" descr="http://www.atvsafety.nl/plaatjes/EHBO_pic_materialen_textiel.jpg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47632"/>
            <a:ext cx="5904656" cy="396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3150495-AAC6-4417-905C-E0933B6481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374" y="53207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6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prik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fbeeldingsresultaat voor pri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060848"/>
            <a:ext cx="6356598" cy="317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F239A3C-5A45-4F5E-AEA0-3BA391E76D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8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pijn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77461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fbeeldingsresultaat voor pri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43705"/>
            <a:ext cx="6178302" cy="411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1F46EFD-F48D-4C63-B30F-4E6F32F457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222" y="53687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0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tong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fbeeldingsresultaat voor t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0807"/>
            <a:ext cx="4254088" cy="425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31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stoel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Afbeeldingsresultaat voor stoel wachtruim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716" y="1616432"/>
            <a:ext cx="3750568" cy="442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82B3DC9-B390-4140-96FB-597E5E3254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3094" y="5301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6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weegschaal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fbeeldingsresultaat voor weegscha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629115"/>
            <a:ext cx="4397474" cy="439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5FAC6D7-FDF0-427D-8026-13DAA6E95E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7624" y="5301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4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luisteren</a:t>
            </a:r>
          </a:p>
        </p:txBody>
      </p:sp>
      <p:pic>
        <p:nvPicPr>
          <p:cNvPr id="5" name="Picture 2" descr="Loper Brugge 45x150 c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4" t="2950" r="11199" b="14454"/>
          <a:stretch/>
        </p:blipFill>
        <p:spPr bwMode="auto">
          <a:xfrm>
            <a:off x="611560" y="1406154"/>
            <a:ext cx="7848872" cy="483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jdelijke aanduiding voor inhoud 3" descr="http://opeenrijtje.com.s3.amazonaws.com/Niet%20luisteren/Luisteren.jpg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44824"/>
            <a:ext cx="5472608" cy="396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76648DF-7CB5-4218-8078-D115A8A74D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9947" y="52081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2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laten zien</a:t>
            </a:r>
          </a:p>
        </p:txBody>
      </p:sp>
      <p:pic>
        <p:nvPicPr>
          <p:cNvPr id="5" name="Picture 2" descr="Loper Brugge 45x150 c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4" t="2950" r="11199" b="14454"/>
          <a:stretch/>
        </p:blipFill>
        <p:spPr bwMode="auto">
          <a:xfrm>
            <a:off x="611560" y="1406154"/>
            <a:ext cx="7848872" cy="483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jdelijke aanduiding voor inhoud 3" descr="http://www.obsanniemgschmidt.nl/foto/km_2008_2009/p7hg_img_3/fullsize/Nog_even_het_plaatje_laten_zien_fs.JPG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05509"/>
            <a:ext cx="5328592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480BA4D-3724-48DB-8116-7C822C0077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5951" y="53505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3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wegen</a:t>
            </a:r>
          </a:p>
        </p:txBody>
      </p:sp>
      <p:pic>
        <p:nvPicPr>
          <p:cNvPr id="5" name="Picture 2" descr="Loper Brugge 45x150 c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4" t="2950" r="11199" b="14454"/>
          <a:stretch/>
        </p:blipFill>
        <p:spPr bwMode="auto">
          <a:xfrm>
            <a:off x="611560" y="1406154"/>
            <a:ext cx="7848872" cy="483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Afbeeldingsresultaat voor wegen weegscha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57503"/>
            <a:ext cx="6192688" cy="412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14AD9A5-16DD-4448-9545-0B3D8D8AED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4570" y="53868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8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3419872" y="2700519"/>
            <a:ext cx="20938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800" b="1">
                <a:solidFill>
                  <a:srgbClr val="0000FF"/>
                </a:solidFill>
                <a:latin typeface="Century Gothic" panose="020B0502020202020204" pitchFamily="34" charset="0"/>
              </a:rPr>
              <a:t>dag 1</a:t>
            </a:r>
            <a:r>
              <a:rPr lang="nl-NL" sz="4800" b="1">
                <a:latin typeface="Century Gothic" panose="020B0502020202020204" pitchFamily="34" charset="0"/>
              </a:rPr>
              <a:t> </a:t>
            </a:r>
            <a:endParaRPr lang="nl-NL" sz="4800" dirty="0"/>
          </a:p>
        </p:txBody>
      </p:sp>
    </p:spTree>
    <p:extLst>
      <p:ext uri="{BB962C8B-B14F-4D97-AF65-F5344CB8AC3E}">
        <p14:creationId xmlns:p14="http://schemas.microsoft.com/office/powerpoint/2010/main" val="407335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blauw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liefdekentje.nl/images/product_images/thumbnail_Flock_Blau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72816"/>
            <a:ext cx="6552728" cy="404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E6F5802-1C08-4E06-B818-BF284492D8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276" y="53342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10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bruin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642" y="1810113"/>
            <a:ext cx="6444716" cy="392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AD9409E-D0F3-4041-8683-E6B9EEE329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278" y="51975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3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9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klaar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Tijdelijke aanduiding voor inhoud 3" descr="http://www.ervaarhetnieuwewerken.nl/wp-content/uploads/2012/07/beeld-New-Broom_pagina-Wat-het-oplevert.jpg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26321"/>
            <a:ext cx="5040560" cy="388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FC24118-529C-402A-9F22-409DB44C9E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608" y="5301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4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open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5405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Tijdelijke aanduiding voor inhoud 3" descr="http://veroniquejager.nl/shop/images/21762%20India%20Hicks%20Casuarini%20Schatkist.jpg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54312"/>
            <a:ext cx="4207197" cy="4032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B1BBDDB-0434-43EE-B77B-B7673C7842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3441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0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dicht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Fv%2034%20c%20Buizen%20doos%20dicht%20450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23" y="1790316"/>
            <a:ext cx="5076565" cy="3960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FB9902F-9E27-4F62-A711-1831E8219A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608" y="5301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7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het woord van de dag 1: de dokter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539552" y="1412776"/>
            <a:ext cx="8136904" cy="469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http://peuterkleuter.jongegezinnen.nl/upload_mm/0/b/4/13098_fullimage_jeugdartsbw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44824"/>
            <a:ext cx="5400600" cy="37444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27211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sz="2700" dirty="0"/>
              <a:t>De taalfuncties van dag 1: </a:t>
            </a:r>
            <a:br>
              <a:rPr lang="nl-NL" sz="2700" dirty="0"/>
            </a:br>
            <a:r>
              <a:rPr lang="nl-NL" sz="2700" dirty="0"/>
              <a:t>het benoemen van een voorwerp, begroeten, gedag zeggen, bedanken</a:t>
            </a:r>
            <a:br>
              <a:rPr lang="nl-NL" sz="2700" dirty="0"/>
            </a:br>
            <a:endParaRPr lang="nl-NL" sz="27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l-NL" dirty="0"/>
              <a:t>Het benoemen van een voorwerp: </a:t>
            </a:r>
          </a:p>
          <a:p>
            <a:r>
              <a:rPr lang="nl-NL" dirty="0"/>
              <a:t>- Wat is dit?</a:t>
            </a:r>
          </a:p>
          <a:p>
            <a:r>
              <a:rPr lang="nl-NL" dirty="0"/>
              <a:t>- Dit is … / Het is …	</a:t>
            </a:r>
          </a:p>
          <a:p>
            <a:r>
              <a:rPr lang="nl-NL" dirty="0"/>
              <a:t> </a:t>
            </a:r>
          </a:p>
          <a:p>
            <a:r>
              <a:rPr lang="nl-NL" dirty="0"/>
              <a:t>Begroeten:</a:t>
            </a:r>
          </a:p>
          <a:p>
            <a:r>
              <a:rPr lang="nl-NL" dirty="0"/>
              <a:t>- Dag</a:t>
            </a:r>
          </a:p>
          <a:p>
            <a:r>
              <a:rPr lang="nl-NL" dirty="0"/>
              <a:t> </a:t>
            </a:r>
          </a:p>
          <a:p>
            <a:r>
              <a:rPr lang="nl-NL" dirty="0"/>
              <a:t>Gedag zeggen:</a:t>
            </a:r>
          </a:p>
          <a:p>
            <a:r>
              <a:rPr lang="nl-NL" dirty="0"/>
              <a:t>- Tot ziens!</a:t>
            </a:r>
          </a:p>
          <a:p>
            <a:r>
              <a:rPr lang="nl-NL" dirty="0"/>
              <a:t> </a:t>
            </a:r>
          </a:p>
          <a:p>
            <a:r>
              <a:rPr lang="nl-NL" dirty="0"/>
              <a:t>Bedanken:</a:t>
            </a:r>
          </a:p>
          <a:p>
            <a:r>
              <a:rPr lang="nl-NL" dirty="0"/>
              <a:t>- Dankjewel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94897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verhaal van dag 1</a:t>
            </a:r>
            <a:br>
              <a:rPr lang="nl-NL" dirty="0" smtClean="0"/>
            </a:br>
            <a:r>
              <a:rPr lang="nl-NL" dirty="0" smtClean="0"/>
              <a:t>Klik op </a:t>
            </a:r>
            <a:endParaRPr lang="nl-NL" dirty="0"/>
          </a:p>
        </p:txBody>
      </p:sp>
      <p:pic>
        <p:nvPicPr>
          <p:cNvPr id="4" name="C1M3D1 Sem moet naar de dokte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pic>
        <p:nvPicPr>
          <p:cNvPr id="5" name="Afbeelding 4" descr="C:\Users\G.tenKlooster\AppData\Local\Microsoft\Windows\INetCache\Content.MSO\8A130624.tm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986343"/>
            <a:ext cx="491490" cy="371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055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1</a:t>
            </a:r>
          </a:p>
        </p:txBody>
      </p:sp>
      <p:pic>
        <p:nvPicPr>
          <p:cNvPr id="9" name="Tijdelijke aanduiding voor inhoud 8" descr="C:\Users\Gebruiker\Documents\M.N. Prisma\MN origineel\MN cursus 1 origineel\MN-Cursus-1-Tapes\module 3\verhaalplaat hoofdpersonen cursus 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84" y="1600200"/>
            <a:ext cx="6400432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12823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les 1</a:t>
            </a:r>
            <a:endParaRPr lang="nl-NL" dirty="0"/>
          </a:p>
        </p:txBody>
      </p:sp>
      <p:pic>
        <p:nvPicPr>
          <p:cNvPr id="8" name="Tijdelijke aanduiding voor inhoud 7" descr="C:\Users\Gebruiker\Documents\M.N. Prisma\MN origineel\MN cursus 1 origineel\MN-Cursus-1-Tapes\module 3\C1 M3 D1 Sem moet naar de dokter 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6842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(school)dokter</a:t>
            </a:r>
          </a:p>
        </p:txBody>
      </p:sp>
      <p:pic>
        <p:nvPicPr>
          <p:cNvPr id="6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ijdelijke aanduiding voor inhoud 3" descr="http://peuterkleuter.jongegezinnen.nl/upload_mm/0/b/4/13098_fullimage_jeugdartsbw.jpg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72816"/>
            <a:ext cx="5112568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1514E0A-B151-4DD8-9F07-E4B1DC682E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277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2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les 1</a:t>
            </a:r>
            <a:endParaRPr lang="nl-NL" dirty="0"/>
          </a:p>
        </p:txBody>
      </p:sp>
      <p:pic>
        <p:nvPicPr>
          <p:cNvPr id="5" name="Tijdelijke aanduiding voor inhoud 4" descr="C:\Users\Gebruiker\Documents\M.N. Prisma\MN origineel\MN cursus 1 origineel\MN-Cursus-1-Tapes\module 3\C1 M3 D1 Sem moet naar de dokter 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93406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les 1</a:t>
            </a:r>
            <a:endParaRPr lang="nl-NL" dirty="0"/>
          </a:p>
        </p:txBody>
      </p:sp>
      <p:pic>
        <p:nvPicPr>
          <p:cNvPr id="4" name="Tijdelijke aanduiding voor inhoud 3" descr="C:\Users\Gebruiker\Documents\M.N. Prisma\MN origineel\MN cursus 1 origineel\MN-Cursus-1-Tapes\module 3\C1 M3 D1 Sem moet naar de dokter 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67787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les 1</a:t>
            </a:r>
            <a:endParaRPr lang="nl-NL" dirty="0"/>
          </a:p>
        </p:txBody>
      </p:sp>
      <p:pic>
        <p:nvPicPr>
          <p:cNvPr id="4" name="Tijdelijke aanduiding voor inhoud 3" descr="C:\Users\Gebruiker\Documents\M.N. Prisma\MN origineel\MN cursus 1 origineel\MN-Cursus-1-Tapes\module 3\C1 M3 D1 Sem moet naar de dokter 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20510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2957455" y="2564904"/>
            <a:ext cx="22653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4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dag 2:</a:t>
            </a:r>
            <a:r>
              <a:rPr lang="nl-NL" sz="4800" b="1" dirty="0">
                <a:latin typeface="Century Gothic" panose="020B0502020202020204" pitchFamily="34" charset="0"/>
              </a:rPr>
              <a:t> </a:t>
            </a:r>
            <a:endParaRPr lang="nl-NL" sz="4800" dirty="0"/>
          </a:p>
        </p:txBody>
      </p:sp>
    </p:spTree>
    <p:extLst>
      <p:ext uri="{BB962C8B-B14F-4D97-AF65-F5344CB8AC3E}">
        <p14:creationId xmlns:p14="http://schemas.microsoft.com/office/powerpoint/2010/main" val="20256643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itchFamily="34" charset="0"/>
              <a:buChar char="•"/>
            </a:pPr>
            <a:r>
              <a:rPr lang="nl-NL" dirty="0"/>
              <a:t>het gezicht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t2.gstatic.com/images?q=tbn:ANd9GcTjogNzmeqnvz5M9vg_SH6jOhXZSOFH0aldMTEOPEB80BunHVMuEJSe-fSX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72816"/>
            <a:ext cx="3456383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F882DE0-D949-4B6F-9148-C29B13CE51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6640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0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itchFamily="34" charset="0"/>
              <a:buChar char="•"/>
            </a:pPr>
            <a:r>
              <a:rPr lang="nl-NL" dirty="0"/>
              <a:t>het haar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bahiastation.com/images/haar-01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812" y="1847632"/>
            <a:ext cx="3384376" cy="396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3BFA7F7-9C4F-4D15-90F1-BC415EC94B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6902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99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neus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Afbeeldingsresultaat voor neus carto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9287" y="1684727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03D3564-05A6-40C1-B851-D8C90C6969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8060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58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tekening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Afbeeldingsresultaat voor tekening kin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52"/>
          <a:stretch/>
        </p:blipFill>
        <p:spPr bwMode="auto">
          <a:xfrm>
            <a:off x="1691680" y="1773722"/>
            <a:ext cx="6163264" cy="410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56E0191-44B9-4E18-AD2B-BF8D404453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3290" y="53946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4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uitknippen</a:t>
            </a:r>
          </a:p>
        </p:txBody>
      </p:sp>
      <p:pic>
        <p:nvPicPr>
          <p:cNvPr id="4" name="Picture 2" descr="Loper Brugge 45x150 cm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4" t="2950" r="11199" b="14454"/>
          <a:stretch/>
        </p:blipFill>
        <p:spPr bwMode="auto">
          <a:xfrm>
            <a:off x="3308224" y="2525746"/>
            <a:ext cx="2527552" cy="267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Loper Brugge 45x150 c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4" t="2950" r="11199" b="14454"/>
          <a:stretch/>
        </p:blipFill>
        <p:spPr bwMode="auto">
          <a:xfrm>
            <a:off x="611560" y="1406154"/>
            <a:ext cx="7848872" cy="483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jojoli.nl/uploads/tx_commerce/Jojoli_label_uitknippen_01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772817"/>
            <a:ext cx="3096344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B1778A8-3A70-41BB-943C-F52A160EA9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6388" y="54777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2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zwart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pureverfshop.nl/modules/webshop/uploads/large/250-zwart-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0" y="1808386"/>
            <a:ext cx="392430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0C268EB-AC80-4B20-90DF-52A3506CFD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616" y="52453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19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arm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jdelijke aanduiding voor inhoud 3" descr="http://www.prplastic.com/images/arm-lift-3a.jpg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0808"/>
            <a:ext cx="4680520" cy="424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CB8619F-69D8-4B80-A85C-2844F5C8EF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7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/>
              <a:t>het woord van de dag 2: het gezicht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412776"/>
            <a:ext cx="8208912" cy="504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http://t2.gstatic.com/images?q=tbn:ANd9GcTjogNzmeqnvz5M9vg_SH6jOhXZSOFH0aldMTEOPEB80BunHVMuEJSe-fSX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628800"/>
            <a:ext cx="4176464" cy="459769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hthoek 5"/>
          <p:cNvSpPr/>
          <p:nvPr/>
        </p:nvSpPr>
        <p:spPr>
          <a:xfrm>
            <a:off x="4451614" y="3244334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393916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3203848" y="2348880"/>
            <a:ext cx="532859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6600" b="1" dirty="0">
                <a:solidFill>
                  <a:srgbClr val="0000FF"/>
                </a:solidFill>
                <a:latin typeface="Century Gothic" panose="020B0502020202020204" pitchFamily="34" charset="0"/>
              </a:rPr>
              <a:t>dag 3</a:t>
            </a:r>
            <a:endParaRPr lang="nl-NL" sz="6600" dirty="0"/>
          </a:p>
        </p:txBody>
      </p:sp>
    </p:spTree>
    <p:extLst>
      <p:ext uri="{BB962C8B-B14F-4D97-AF65-F5344CB8AC3E}">
        <p14:creationId xmlns:p14="http://schemas.microsoft.com/office/powerpoint/2010/main" val="8106377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de jongen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t1.gstatic.com/images?q=tbn:ANd9GcSJKWjpQKFKQQUW-ctTuSuPPL4PV7CBOZM2JURHaPjowCCR-Fkv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844824"/>
            <a:ext cx="3384376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CB32C4E-CE84-4DB6-855B-30B533448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9592" y="54501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20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itchFamily="34" charset="0"/>
              <a:buChar char="•"/>
            </a:pPr>
            <a:r>
              <a:rPr lang="nl-NL" dirty="0"/>
              <a:t>het meisje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t1.gstatic.com/images?q=tbn:ANd9GcR6SKtHnlY2SF1cFIDmCF_jR-jt9BFfL2EYi7_iCwqNi78BKCbRxA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772816"/>
            <a:ext cx="3024336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5C469BD-7C33-41F5-81FC-7564274A18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2541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4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itchFamily="34" charset="0"/>
              <a:buChar char="•"/>
            </a:pPr>
            <a:r>
              <a:rPr lang="nl-NL" dirty="0"/>
              <a:t>het</a:t>
            </a:r>
            <a:r>
              <a:rPr lang="nl-NL" dirty="0">
                <a:solidFill>
                  <a:srgbClr val="FF0000"/>
                </a:solidFill>
              </a:rPr>
              <a:t> </a:t>
            </a:r>
            <a:r>
              <a:rPr lang="nl-NL" dirty="0"/>
              <a:t>been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kiesbeter.nl/object_binary/o199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775624"/>
            <a:ext cx="2304256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01BAB9D-DFBC-44F4-B770-10A71882ED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3927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64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bil(</a:t>
            </a:r>
            <a:r>
              <a:rPr lang="nl-NL" dirty="0" err="1"/>
              <a:t>len</a:t>
            </a:r>
            <a:r>
              <a:rPr lang="nl-NL" dirty="0"/>
              <a:t>)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tilburgpluche.nl/wp-content/uploads/2010/02/billen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72816"/>
            <a:ext cx="3960440" cy="410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32C8BFA-98DA-4AD4-9EE1-264872BCDE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6305" y="51959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8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hand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kevinvermassen.be/Oefeningen_Nederlands/NT2/Lichaam/hand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72816"/>
            <a:ext cx="3816424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0B587A9-6620-4385-98DC-7ED3781090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5762" y="5373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93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itchFamily="34" charset="0"/>
              <a:buChar char="•"/>
            </a:pPr>
            <a:r>
              <a:rPr lang="nl-NL" dirty="0"/>
              <a:t>het hoofd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Afbeeldingsresultaat voor hoof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87147"/>
            <a:ext cx="6544727" cy="368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8374A1E-8B13-4FFE-84AC-A3D0F0CF2B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1113" y="54183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67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itchFamily="34" charset="0"/>
              <a:buChar char="•"/>
            </a:pPr>
            <a:r>
              <a:rPr lang="nl-NL" dirty="0"/>
              <a:t>het lichaam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s.s-bol.com/imgbase0/large/BOOKCOVER/FC/9/0/5/4/8/9054836903.gif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5"/>
          <a:stretch/>
        </p:blipFill>
        <p:spPr bwMode="auto">
          <a:xfrm>
            <a:off x="2699792" y="1700808"/>
            <a:ext cx="3600400" cy="4080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14759B8-FF3C-451C-BD8D-F2C0FCEB76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3164" y="54843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44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nagel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Nagel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72816"/>
            <a:ext cx="4608511" cy="410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D0955EA-830A-4769-9820-F39FDC3666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6285" y="53899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8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bril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ril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52" y="1739620"/>
            <a:ext cx="6264696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A1469C4-0332-40D3-BDCF-A8B8FD1B18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5109" y="54749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rug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Afbeeldingsresultaat voor ru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0" b="21897"/>
          <a:stretch/>
        </p:blipFill>
        <p:spPr bwMode="auto">
          <a:xfrm>
            <a:off x="2123728" y="1861645"/>
            <a:ext cx="5472608" cy="393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7AFF68B-88D7-428E-94DF-59F7AF3159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3942" y="53066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teen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upload.wikimedia.org/wikipedia/commons/thumb/5/5d/Tenen.jpg/250px-Tenen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00808"/>
            <a:ext cx="4752528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FBE7A1E-2BAC-44D4-9CD6-CB3F480F49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608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86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vinger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Afbeeldingsresultaat voor ving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9" y="1692021"/>
            <a:ext cx="3024336" cy="427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EFC5540-4A06-4FBA-9B96-22BBBF42EE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608" y="5301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7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voet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schoonheidssalon-linda.nl/Images/voeten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72816"/>
            <a:ext cx="3600400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1CA358F-A89D-4DC4-B68B-EC438C05A3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8313" y="5301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7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aanraken</a:t>
            </a:r>
          </a:p>
        </p:txBody>
      </p:sp>
      <p:pic>
        <p:nvPicPr>
          <p:cNvPr id="4" name="Picture 2" descr="Loper Brugge 45x150 cm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4" t="2950" r="11199" b="14454"/>
          <a:stretch/>
        </p:blipFill>
        <p:spPr bwMode="auto">
          <a:xfrm>
            <a:off x="3308224" y="2525746"/>
            <a:ext cx="2527552" cy="267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Loper Brugge 45x150 c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4" t="2950" r="11199" b="14454"/>
          <a:stretch/>
        </p:blipFill>
        <p:spPr bwMode="auto">
          <a:xfrm>
            <a:off x="611560" y="1406154"/>
            <a:ext cx="7848872" cy="483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aanrak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72816"/>
            <a:ext cx="4608512" cy="410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8250124-7F36-4489-A796-3988FB0FDB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8499" y="53899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12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aanwijzen</a:t>
            </a:r>
          </a:p>
        </p:txBody>
      </p:sp>
      <p:pic>
        <p:nvPicPr>
          <p:cNvPr id="4" name="Picture 2" descr="Loper Brugge 45x150 cm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4" t="2950" r="11199" b="14454"/>
          <a:stretch/>
        </p:blipFill>
        <p:spPr bwMode="auto">
          <a:xfrm>
            <a:off x="3308224" y="2525746"/>
            <a:ext cx="2527552" cy="267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Loper Brugge 45x150 c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4" t="2950" r="11199" b="14454"/>
          <a:stretch/>
        </p:blipFill>
        <p:spPr bwMode="auto">
          <a:xfrm>
            <a:off x="611560" y="1406154"/>
            <a:ext cx="7848872" cy="483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nieuwsvoordietisten.nl/uploads/pics/th_etiket_aanwijzen_0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72816"/>
            <a:ext cx="3672408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29720C8-4CD5-411C-BF7F-43C984CFEA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4632" y="54518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7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geven</a:t>
            </a:r>
          </a:p>
        </p:txBody>
      </p:sp>
      <p:pic>
        <p:nvPicPr>
          <p:cNvPr id="4" name="Picture 2" descr="Loper Brugge 45x150 cm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4" t="2950" r="11199" b="14454"/>
          <a:stretch/>
        </p:blipFill>
        <p:spPr bwMode="auto">
          <a:xfrm>
            <a:off x="3308224" y="2525746"/>
            <a:ext cx="2527552" cy="267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Loper Brugge 45x150 c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4" t="2950" r="11199" b="14454"/>
          <a:stretch/>
        </p:blipFill>
        <p:spPr bwMode="auto">
          <a:xfrm>
            <a:off x="611560" y="1406154"/>
            <a:ext cx="7848872" cy="483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ev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00808"/>
            <a:ext cx="5400600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F3C22D9-AA51-41FF-A56C-A78EBED2C9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3899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94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brengen</a:t>
            </a:r>
          </a:p>
        </p:txBody>
      </p:sp>
      <p:pic>
        <p:nvPicPr>
          <p:cNvPr id="4" name="Picture 2" descr="Loper Brugge 45x150 cm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4" t="2950" r="11199" b="14454"/>
          <a:stretch/>
        </p:blipFill>
        <p:spPr bwMode="auto">
          <a:xfrm>
            <a:off x="3308224" y="2525746"/>
            <a:ext cx="2527552" cy="267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Loper Brugge 45x150 c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4" t="2950" r="11199" b="14454"/>
          <a:stretch/>
        </p:blipFill>
        <p:spPr bwMode="auto">
          <a:xfrm>
            <a:off x="611560" y="1406154"/>
            <a:ext cx="7848872" cy="483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Afbeeldingsresultaat voor brengen ontbij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44824"/>
            <a:ext cx="5962650" cy="407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173D774-DFAE-42C7-84AC-7A7D34DBAF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291" y="54341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47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/>
              <a:t>het woord van de dag 3: </a:t>
            </a:r>
            <a:br>
              <a:rPr lang="nl-NL" b="1" dirty="0"/>
            </a:br>
            <a:r>
              <a:rPr lang="nl-NL" b="1" dirty="0"/>
              <a:t>het lichaam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1628800"/>
            <a:ext cx="7920880" cy="482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http://s.s-bol.com/imgbase0/large/BOOKCOVER/FC/9/0/5/4/8/9054836903.g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5"/>
          <a:stretch/>
        </p:blipFill>
        <p:spPr bwMode="auto">
          <a:xfrm>
            <a:off x="2411760" y="1772816"/>
            <a:ext cx="4519592" cy="44470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46953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2483768" y="2924944"/>
            <a:ext cx="35032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400" b="1" dirty="0">
                <a:solidFill>
                  <a:srgbClr val="0000FF"/>
                </a:solidFill>
                <a:latin typeface="Century Gothic" panose="020B0502020202020204" pitchFamily="34" charset="0"/>
              </a:rPr>
              <a:t>dag 4</a:t>
            </a:r>
            <a:endParaRPr lang="nl-NL" sz="4400" dirty="0"/>
          </a:p>
        </p:txBody>
      </p:sp>
    </p:spTree>
    <p:extLst>
      <p:ext uri="{BB962C8B-B14F-4D97-AF65-F5344CB8AC3E}">
        <p14:creationId xmlns:p14="http://schemas.microsoft.com/office/powerpoint/2010/main" val="4165050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huid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jdelijke aanduiding voor inhoud 3" descr="http://www.08b.ehbo-post-standdaarbuiten.nl/Huid1.jpg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24" y="1739620"/>
            <a:ext cx="4968552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ACD38EE-1A78-4E34-A4A6-E4C733E9B3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279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91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itchFamily="34" charset="0"/>
              <a:buChar char="•"/>
            </a:pPr>
            <a:r>
              <a:rPr lang="nl-NL" dirty="0"/>
              <a:t>het haar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http://www.bahiastation.com/images/haar-01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844824"/>
            <a:ext cx="3816424" cy="396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D663274-7F7B-40C4-9C00-AFF5E53C78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8628" y="52966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06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handdoek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Afbeeldingsresultaat voor handdoek groo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84"/>
          <a:stretch/>
        </p:blipFill>
        <p:spPr bwMode="auto">
          <a:xfrm>
            <a:off x="1871700" y="1772474"/>
            <a:ext cx="5400600" cy="411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E2A5198-764C-48AB-B42B-E22254FA6C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5083" y="53626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99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kam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http://tovezander.blogg.se/images/2009/23-080-kam-12cm_54158811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788" y="1768624"/>
            <a:ext cx="3816424" cy="4032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5F075CB-3BDD-4CFE-B634-78B2E2453E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6630" y="51959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16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nek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Afbeeldingsresultaat voor nek gezo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26" y="1671434"/>
            <a:ext cx="4572508" cy="439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7E8730E-6573-463D-AC1B-7DE9C56E95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3454" y="5301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19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knippen</a:t>
            </a:r>
          </a:p>
        </p:txBody>
      </p:sp>
      <p:pic>
        <p:nvPicPr>
          <p:cNvPr id="4" name="Picture 2" descr="Loper Brugge 45x150 cm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4" t="2950" r="11199" b="14454"/>
          <a:stretch/>
        </p:blipFill>
        <p:spPr bwMode="auto">
          <a:xfrm>
            <a:off x="3308224" y="2525746"/>
            <a:ext cx="2527552" cy="267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Loper Brugge 45x150 c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4" t="2950" r="11199" b="14454"/>
          <a:stretch/>
        </p:blipFill>
        <p:spPr bwMode="auto">
          <a:xfrm>
            <a:off x="611560" y="1406154"/>
            <a:ext cx="7848872" cy="483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Afbeeldingsresultaat voor haren knipp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553481"/>
            <a:ext cx="4536504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1A3D390-8DDC-4D68-A93E-C2B58DEEB3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4306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4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1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kort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 descr="Afbeeldingsresultaat voor kort haar meisj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754312"/>
            <a:ext cx="3024336" cy="403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62C6746-D70B-4AC4-A533-B1C751F4B9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0559" y="52781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0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lang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www.kapsels.net/kapsels9/jb-kapsel9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2" y="1826321"/>
            <a:ext cx="2664295" cy="388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C0B956F-B2DF-4B1B-A795-F412F3E981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557" y="5301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60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leuk?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 descr="Afbeeldingsresultaat voor kort haar meisj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722" y="1548510"/>
            <a:ext cx="3333040" cy="444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AF2BFD2-1815-409C-912A-C262815FF6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2902" y="51994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6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stom?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 descr="Afbeeldingsresultaat voor unicorn ha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668507"/>
            <a:ext cx="2808312" cy="420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96DD3A0-599A-42E7-9427-3E5E8E63C0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8499" y="53262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08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1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klaar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www.ervaarhetnieuwewerken.nl/wp-content/uploads/2012/07/beeld-New-Broom_pagina-Wat-het-oplevert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90317"/>
            <a:ext cx="5904656" cy="396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6E64939-B7C9-4701-92AD-5DCF067243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8930" y="52633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31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knie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jdelijke aanduiding voor inhoud 3" descr="http://www.test-aankoop.be/symptomen-en-ziektes/artrose-van-de-knie-Illustration_s379132.jpg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788" y="1811628"/>
            <a:ext cx="3816424" cy="4032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ABB49F9-A251-4BC1-BC10-FAAD20B5BB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6630" y="53671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10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het woord van de dag 4: knippen</a:t>
            </a:r>
          </a:p>
        </p:txBody>
      </p:sp>
      <p:pic>
        <p:nvPicPr>
          <p:cNvPr id="4" name="Picture 2" descr="Loper Brugge 45x150 cm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4" t="2950" r="11199" b="14454"/>
          <a:stretch/>
        </p:blipFill>
        <p:spPr bwMode="auto">
          <a:xfrm>
            <a:off x="467544" y="1348416"/>
            <a:ext cx="8208911" cy="510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fbeeldingsresultaat voor haren knipp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553481"/>
            <a:ext cx="4536504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56893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verhaal van dag 4</a:t>
            </a:r>
            <a:br>
              <a:rPr lang="nl-NL" dirty="0" smtClean="0"/>
            </a:br>
            <a:r>
              <a:rPr lang="nl-NL" dirty="0" smtClean="0"/>
              <a:t>klik op </a:t>
            </a:r>
            <a:endParaRPr lang="nl-NL" dirty="0"/>
          </a:p>
        </p:txBody>
      </p:sp>
      <p:pic>
        <p:nvPicPr>
          <p:cNvPr id="5" name="C1M3D4 Lang haar, kort haa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pic>
        <p:nvPicPr>
          <p:cNvPr id="4" name="Afbeelding 3" descr="C:\Users\G.tenKlooster\AppData\Local\Microsoft\Windows\INetCache\Content.MSO\8A130624.tm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46163"/>
            <a:ext cx="491490" cy="371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49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b="1" dirty="0"/>
              <a:t>de verhaalplaten van </a:t>
            </a:r>
            <a:r>
              <a:rPr lang="nl-NL" b="1" u="sng" dirty="0"/>
              <a:t>dag 4</a:t>
            </a:r>
            <a:r>
              <a:rPr lang="nl-NL" b="1" dirty="0"/>
              <a:t/>
            </a:r>
            <a:br>
              <a:rPr lang="nl-NL" b="1" dirty="0"/>
            </a:br>
            <a:endParaRPr lang="nl-NL" b="1" dirty="0"/>
          </a:p>
        </p:txBody>
      </p:sp>
      <p:pic>
        <p:nvPicPr>
          <p:cNvPr id="9" name="Tijdelijke aanduiding voor inhoud 8" descr="F:\Mondeling Nederlands\M.N. Origineel\MN origineel\MN cursus 1 origineel\MN-Cursus-1-Tapes\module 3\C1 M3 D4 lang haar   kort haar 1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" r="8321"/>
          <a:stretch/>
        </p:blipFill>
        <p:spPr bwMode="auto">
          <a:xfrm>
            <a:off x="2972253" y="1619250"/>
            <a:ext cx="2933247" cy="4506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7677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b="1" dirty="0"/>
              <a:t>de verhaalplaten van </a:t>
            </a:r>
            <a:r>
              <a:rPr lang="nl-NL" b="1" u="sng" dirty="0"/>
              <a:t>dag 4</a:t>
            </a:r>
            <a:r>
              <a:rPr lang="nl-NL" b="1" dirty="0"/>
              <a:t/>
            </a:r>
            <a:br>
              <a:rPr lang="nl-NL" b="1" dirty="0"/>
            </a:br>
            <a:endParaRPr lang="nl-NL" b="1" dirty="0"/>
          </a:p>
        </p:txBody>
      </p:sp>
      <p:pic>
        <p:nvPicPr>
          <p:cNvPr id="7" name="Tijdelijke aanduiding voor inhoud 6" descr="C:\Users\Gebruiker\Documents\M.N. Prisma\MN origineel\MN cursus 1 origineel\MN-Cursus-1-Tapes\module 3\C1 M3 D4 lang haar   kort haar 3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1" r="9221" b="1"/>
          <a:stretch/>
        </p:blipFill>
        <p:spPr bwMode="auto">
          <a:xfrm>
            <a:off x="2972014" y="1581150"/>
            <a:ext cx="2904912" cy="45450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18733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b="1" dirty="0"/>
              <a:t>de verhaalplaten van </a:t>
            </a:r>
            <a:r>
              <a:rPr lang="nl-NL" b="1" u="sng" dirty="0"/>
              <a:t>dag 4</a:t>
            </a:r>
            <a:r>
              <a:rPr lang="nl-NL" b="1" dirty="0"/>
              <a:t/>
            </a:r>
            <a:br>
              <a:rPr lang="nl-NL" b="1" dirty="0"/>
            </a:br>
            <a:endParaRPr lang="nl-NL" b="1" dirty="0"/>
          </a:p>
        </p:txBody>
      </p:sp>
      <p:pic>
        <p:nvPicPr>
          <p:cNvPr id="8" name="Tijdelijke aanduiding voor inhoud 7" descr="C:\Users\Gebruiker\Documents\M.N. Prisma\MN origineel\MN cursus 1 origineel\MN-Cursus-1-Tapes\module 3\C1 M3 D4 lang haar   kort haar 2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7"/>
          <a:stretch/>
        </p:blipFill>
        <p:spPr bwMode="auto">
          <a:xfrm>
            <a:off x="2971825" y="1600200"/>
            <a:ext cx="2952725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890194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b="1" dirty="0"/>
              <a:t>de verhaalplaten van </a:t>
            </a:r>
            <a:r>
              <a:rPr lang="nl-NL" sz="4000" b="1" u="sng" dirty="0"/>
              <a:t>dag 4</a:t>
            </a:r>
          </a:p>
        </p:txBody>
      </p:sp>
      <p:pic>
        <p:nvPicPr>
          <p:cNvPr id="4" name="Tijdelijke aanduiding voor inhoud 3" descr="C:\Users\Gebruiker\Documents\M.N. Prisma\MN origineel\MN cursus 1 origineel\MN-Cursus-1-Tapes\module 3\C1 M3 D4 lang haar   kort haar 4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" r="8328"/>
          <a:stretch/>
        </p:blipFill>
        <p:spPr bwMode="auto">
          <a:xfrm>
            <a:off x="2972013" y="1619250"/>
            <a:ext cx="2933487" cy="4506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519336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/>
              <a:t>Het woord van de dag 5: aanwijzen</a:t>
            </a:r>
          </a:p>
        </p:txBody>
      </p:sp>
      <p:pic>
        <p:nvPicPr>
          <p:cNvPr id="4" name="Picture 2" descr="Loper Brugge 45x150 cm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4" t="2950" r="11199" b="14454"/>
          <a:stretch/>
        </p:blipFill>
        <p:spPr bwMode="auto">
          <a:xfrm>
            <a:off x="467544" y="1424622"/>
            <a:ext cx="7992888" cy="495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http://www.nieuwsvoordietisten.nl/uploads/pics/th_etiket_aanwijzen_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556792"/>
            <a:ext cx="4072875" cy="4608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8188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mond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jdelijke aanduiding voor inhoud 3" descr="http://sp.life123.com/bm.pix/lip-plumper-1.s600x600.jpg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811628"/>
            <a:ext cx="3528391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518440A-08C0-4E85-95CD-F298FC53A6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3738" y="54466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3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itchFamily="34" charset="0"/>
              <a:buChar char="•"/>
            </a:pPr>
            <a:r>
              <a:rPr lang="nl-NL" dirty="0"/>
              <a:t>het oog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jdelijke aanduiding voor inhoud 3" descr="http://www.spreekbeurten.info/oog2.jpg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11628"/>
            <a:ext cx="5040560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B0FBDF4-7996-48A2-94FB-5309CE2359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4938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25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281</Words>
  <Application>Microsoft Office PowerPoint</Application>
  <PresentationFormat>Diavoorstelling (4:3)</PresentationFormat>
  <Paragraphs>90</Paragraphs>
  <Slides>76</Slides>
  <Notes>0</Notes>
  <HiddenSlides>0</HiddenSlides>
  <MMClips>55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76</vt:i4>
      </vt:variant>
    </vt:vector>
  </HeadingPairs>
  <TitlesOfParts>
    <vt:vector size="80" baseType="lpstr">
      <vt:lpstr>Arial</vt:lpstr>
      <vt:lpstr>Calibri</vt:lpstr>
      <vt:lpstr>Century Gothic</vt:lpstr>
      <vt:lpstr>Kantoorthema</vt:lpstr>
      <vt:lpstr>de woordkaarten van</vt:lpstr>
      <vt:lpstr>PowerPoint-presentatie</vt:lpstr>
      <vt:lpstr>de (school)dokter</vt:lpstr>
      <vt:lpstr>de arm</vt:lpstr>
      <vt:lpstr>de bril</vt:lpstr>
      <vt:lpstr>de huid</vt:lpstr>
      <vt:lpstr>de knie</vt:lpstr>
      <vt:lpstr>de mond</vt:lpstr>
      <vt:lpstr>het oog</vt:lpstr>
      <vt:lpstr>het oor</vt:lpstr>
      <vt:lpstr>de pleister</vt:lpstr>
      <vt:lpstr>de prik</vt:lpstr>
      <vt:lpstr>de pijn</vt:lpstr>
      <vt:lpstr>de tong</vt:lpstr>
      <vt:lpstr>de stoel</vt:lpstr>
      <vt:lpstr>de weegschaal</vt:lpstr>
      <vt:lpstr>luisteren</vt:lpstr>
      <vt:lpstr>laten zien</vt:lpstr>
      <vt:lpstr>wegen</vt:lpstr>
      <vt:lpstr>blauw</vt:lpstr>
      <vt:lpstr>bruin</vt:lpstr>
      <vt:lpstr>klaar</vt:lpstr>
      <vt:lpstr>open</vt:lpstr>
      <vt:lpstr>dicht</vt:lpstr>
      <vt:lpstr>het woord van de dag 1: de dokter</vt:lpstr>
      <vt:lpstr> De taalfuncties van dag 1:  het benoemen van een voorwerp, begroeten, gedag zeggen, bedanken </vt:lpstr>
      <vt:lpstr>Het verhaal van dag 1 Klik op </vt:lpstr>
      <vt:lpstr>de verhaalplaten van dag 1</vt:lpstr>
      <vt:lpstr>de verhaalplaten van les 1</vt:lpstr>
      <vt:lpstr>de verhaalplaten van les 1</vt:lpstr>
      <vt:lpstr>de verhaalplaten van les 1</vt:lpstr>
      <vt:lpstr>de verhaalplaten van les 1</vt:lpstr>
      <vt:lpstr>PowerPoint-presentatie</vt:lpstr>
      <vt:lpstr>het gezicht</vt:lpstr>
      <vt:lpstr>het haar</vt:lpstr>
      <vt:lpstr>de neus</vt:lpstr>
      <vt:lpstr>de tekening</vt:lpstr>
      <vt:lpstr>uitknippen</vt:lpstr>
      <vt:lpstr>zwart</vt:lpstr>
      <vt:lpstr>het woord van de dag 2: het gezicht</vt:lpstr>
      <vt:lpstr>PowerPoint-presentatie</vt:lpstr>
      <vt:lpstr> de jongen</vt:lpstr>
      <vt:lpstr>het meisje</vt:lpstr>
      <vt:lpstr>het been</vt:lpstr>
      <vt:lpstr>de bil(len)</vt:lpstr>
      <vt:lpstr>de hand</vt:lpstr>
      <vt:lpstr>het hoofd</vt:lpstr>
      <vt:lpstr>het lichaam</vt:lpstr>
      <vt:lpstr>de nagel</vt:lpstr>
      <vt:lpstr>de rug</vt:lpstr>
      <vt:lpstr>de teen</vt:lpstr>
      <vt:lpstr>de vinger</vt:lpstr>
      <vt:lpstr>de voet</vt:lpstr>
      <vt:lpstr>aanraken</vt:lpstr>
      <vt:lpstr>aanwijzen</vt:lpstr>
      <vt:lpstr>geven</vt:lpstr>
      <vt:lpstr>brengen</vt:lpstr>
      <vt:lpstr>het woord van de dag 3:  het lichaam</vt:lpstr>
      <vt:lpstr>PowerPoint-presentatie</vt:lpstr>
      <vt:lpstr>het haar</vt:lpstr>
      <vt:lpstr>de handdoek</vt:lpstr>
      <vt:lpstr>de kam</vt:lpstr>
      <vt:lpstr>de nek</vt:lpstr>
      <vt:lpstr>knippen</vt:lpstr>
      <vt:lpstr>kort</vt:lpstr>
      <vt:lpstr>lang</vt:lpstr>
      <vt:lpstr>leuk?</vt:lpstr>
      <vt:lpstr>stom?</vt:lpstr>
      <vt:lpstr>klaar</vt:lpstr>
      <vt:lpstr>het woord van de dag 4: knippen</vt:lpstr>
      <vt:lpstr>Het verhaal van dag 4 klik op </vt:lpstr>
      <vt:lpstr> de verhaalplaten van dag 4 </vt:lpstr>
      <vt:lpstr> de verhaalplaten van dag 4 </vt:lpstr>
      <vt:lpstr> de verhaalplaten van dag 4 </vt:lpstr>
      <vt:lpstr>de verhaalplaten van dag 4</vt:lpstr>
      <vt:lpstr>Het woord van de dag 5: aanwijzen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woordkaarten van</dc:title>
  <dc:creator>Gebruiker</dc:creator>
  <cp:lastModifiedBy>Gabriëlle ten Klooster</cp:lastModifiedBy>
  <cp:revision>45</cp:revision>
  <dcterms:created xsi:type="dcterms:W3CDTF">2015-06-14T17:45:00Z</dcterms:created>
  <dcterms:modified xsi:type="dcterms:W3CDTF">2021-02-15T14:51:31Z</dcterms:modified>
  <cp:contentStatus>Definitief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